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sldIdLst>
    <p:sldId id="256" r:id="rId2"/>
    <p:sldId id="260" r:id="rId3"/>
    <p:sldId id="285" r:id="rId4"/>
    <p:sldId id="610" r:id="rId5"/>
    <p:sldId id="346" r:id="rId6"/>
    <p:sldId id="275" r:id="rId7"/>
    <p:sldId id="347" r:id="rId8"/>
    <p:sldId id="348" r:id="rId9"/>
    <p:sldId id="350" r:id="rId10"/>
    <p:sldId id="612" r:id="rId11"/>
    <p:sldId id="328" r:id="rId12"/>
    <p:sldId id="327" r:id="rId13"/>
    <p:sldId id="613" r:id="rId14"/>
    <p:sldId id="614" r:id="rId15"/>
    <p:sldId id="615" r:id="rId16"/>
    <p:sldId id="616" r:id="rId17"/>
    <p:sldId id="329" r:id="rId18"/>
    <p:sldId id="611" r:id="rId19"/>
    <p:sldId id="272" r:id="rId20"/>
    <p:sldId id="617" r:id="rId21"/>
    <p:sldId id="29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2F5"/>
    <a:srgbClr val="00FA00"/>
    <a:srgbClr val="00FDFF"/>
    <a:srgbClr val="941651"/>
    <a:srgbClr val="FF9300"/>
    <a:srgbClr val="808080"/>
    <a:srgbClr val="B08E07"/>
    <a:srgbClr val="0229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67"/>
    <p:restoredTop sz="95074"/>
  </p:normalViewPr>
  <p:slideViewPr>
    <p:cSldViewPr snapToGrid="0" snapToObjects="1">
      <p:cViewPr varScale="1">
        <p:scale>
          <a:sx n="141" d="100"/>
          <a:sy n="141" d="100"/>
        </p:scale>
        <p:origin x="11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8C325-8D16-0E43-B5D0-B6BF32C1E9D8}" type="datetimeFigureOut">
              <a:rPr lang="en-US" smtClean="0"/>
              <a:t>4/28/22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FBDC5-1336-0447-A9D2-8220AE7C7846}" type="slidenum">
              <a:rPr lang="en-US" smtClean="0"/>
              <a:t>‹#›</a:t>
            </a:fld>
            <a:endParaRPr lang="en-US"/>
          </a:p>
        </p:txBody>
      </p:sp>
    </p:spTree>
    <p:extLst>
      <p:ext uri="{BB962C8B-B14F-4D97-AF65-F5344CB8AC3E}">
        <p14:creationId xmlns:p14="http://schemas.microsoft.com/office/powerpoint/2010/main" val="140448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minutes</a:t>
            </a:r>
          </a:p>
        </p:txBody>
      </p:sp>
      <p:sp>
        <p:nvSpPr>
          <p:cNvPr id="4" name="Slide Number Placeholder 3"/>
          <p:cNvSpPr>
            <a:spLocks noGrp="1"/>
          </p:cNvSpPr>
          <p:nvPr>
            <p:ph type="sldNum" sz="quarter" idx="10"/>
          </p:nvPr>
        </p:nvSpPr>
        <p:spPr/>
        <p:txBody>
          <a:bodyPr/>
          <a:lstStyle/>
          <a:p>
            <a:fld id="{79FFBDC5-1336-0447-A9D2-8220AE7C7846}" type="slidenum">
              <a:rPr lang="en-US" smtClean="0"/>
              <a:t>1</a:t>
            </a:fld>
            <a:endParaRPr lang="en-US"/>
          </a:p>
        </p:txBody>
      </p:sp>
    </p:spTree>
    <p:extLst>
      <p:ext uri="{BB962C8B-B14F-4D97-AF65-F5344CB8AC3E}">
        <p14:creationId xmlns:p14="http://schemas.microsoft.com/office/powerpoint/2010/main" val="104002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GF temp dependence plot to set up</a:t>
            </a:r>
          </a:p>
          <a:p>
            <a:r>
              <a:rPr lang="en-US" dirty="0"/>
              <a:t>Can combine to 1 equation</a:t>
            </a:r>
          </a:p>
          <a:p>
            <a:r>
              <a:rPr lang="en-US" dirty="0"/>
              <a:t>Then – how do we evaluate, model selection</a:t>
            </a:r>
          </a:p>
          <a:p>
            <a:endParaRPr lang="en-US" dirty="0"/>
          </a:p>
        </p:txBody>
      </p:sp>
      <p:sp>
        <p:nvSpPr>
          <p:cNvPr id="4" name="Slide Number Placeholder 3"/>
          <p:cNvSpPr>
            <a:spLocks noGrp="1"/>
          </p:cNvSpPr>
          <p:nvPr>
            <p:ph type="sldNum" sz="quarter" idx="5"/>
          </p:nvPr>
        </p:nvSpPr>
        <p:spPr/>
        <p:txBody>
          <a:bodyPr/>
          <a:lstStyle/>
          <a:p>
            <a:fld id="{79FFBDC5-1336-0447-A9D2-8220AE7C7846}" type="slidenum">
              <a:rPr lang="en-US" smtClean="0"/>
              <a:t>11</a:t>
            </a:fld>
            <a:endParaRPr lang="en-US"/>
          </a:p>
        </p:txBody>
      </p:sp>
    </p:spTree>
    <p:extLst>
      <p:ext uri="{BB962C8B-B14F-4D97-AF65-F5344CB8AC3E}">
        <p14:creationId xmlns:p14="http://schemas.microsoft.com/office/powerpoint/2010/main" val="1695281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Optimality</a:t>
            </a:r>
          </a:p>
          <a:p>
            <a:r>
              <a:rPr lang="en-US" dirty="0"/>
              <a:t>+ Identifiability results for now</a:t>
            </a:r>
          </a:p>
        </p:txBody>
      </p:sp>
      <p:sp>
        <p:nvSpPr>
          <p:cNvPr id="4" name="Slide Number Placeholder 3"/>
          <p:cNvSpPr>
            <a:spLocks noGrp="1"/>
          </p:cNvSpPr>
          <p:nvPr>
            <p:ph type="sldNum" sz="quarter" idx="5"/>
          </p:nvPr>
        </p:nvSpPr>
        <p:spPr/>
        <p:txBody>
          <a:bodyPr/>
          <a:lstStyle/>
          <a:p>
            <a:fld id="{79FFBDC5-1336-0447-A9D2-8220AE7C7846}" type="slidenum">
              <a:rPr lang="en-US" smtClean="0"/>
              <a:t>16</a:t>
            </a:fld>
            <a:endParaRPr lang="en-US"/>
          </a:p>
        </p:txBody>
      </p:sp>
    </p:spTree>
    <p:extLst>
      <p:ext uri="{BB962C8B-B14F-4D97-AF65-F5344CB8AC3E}">
        <p14:creationId xmlns:p14="http://schemas.microsoft.com/office/powerpoint/2010/main" val="246755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parameter is smaller because its MLE is more balance by the number of parameters than the 4 parameter model</a:t>
            </a:r>
          </a:p>
        </p:txBody>
      </p:sp>
      <p:sp>
        <p:nvSpPr>
          <p:cNvPr id="4" name="Slide Number Placeholder 3"/>
          <p:cNvSpPr>
            <a:spLocks noGrp="1"/>
          </p:cNvSpPr>
          <p:nvPr>
            <p:ph type="sldNum" sz="quarter" idx="5"/>
          </p:nvPr>
        </p:nvSpPr>
        <p:spPr/>
        <p:txBody>
          <a:bodyPr/>
          <a:lstStyle/>
          <a:p>
            <a:fld id="{79FFBDC5-1336-0447-A9D2-8220AE7C7846}" type="slidenum">
              <a:rPr lang="en-US" smtClean="0"/>
              <a:t>17</a:t>
            </a:fld>
            <a:endParaRPr lang="en-US"/>
          </a:p>
        </p:txBody>
      </p:sp>
    </p:spTree>
    <p:extLst>
      <p:ext uri="{BB962C8B-B14F-4D97-AF65-F5344CB8AC3E}">
        <p14:creationId xmlns:p14="http://schemas.microsoft.com/office/powerpoint/2010/main" val="3642575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9DEB6-33D0-C74D-A96E-AA55D79A9CE8}" type="slidenum">
              <a:rPr lang="en-US" smtClean="0"/>
              <a:t>18</a:t>
            </a:fld>
            <a:endParaRPr lang="en-US"/>
          </a:p>
        </p:txBody>
      </p:sp>
    </p:spTree>
    <p:extLst>
      <p:ext uri="{BB962C8B-B14F-4D97-AF65-F5344CB8AC3E}">
        <p14:creationId xmlns:p14="http://schemas.microsoft.com/office/powerpoint/2010/main" val="4077037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 example, we envision that this will be used in a variety of projects, including further in HFC multiscale engineering applications, such as the one shown here. To this end, ongoing work includes understanding the transferability of our force field to other untuned properties and using this framework to optimize an entire class of HFC molecules. Eventually we plan to integrate this workflow into a computed aided multiscale design scheme for HFC phaseout.</a:t>
            </a:r>
          </a:p>
          <a:p>
            <a:endParaRPr lang="en-US" dirty="0"/>
          </a:p>
        </p:txBody>
      </p:sp>
      <p:sp>
        <p:nvSpPr>
          <p:cNvPr id="4" name="Slide Number Placeholder 3"/>
          <p:cNvSpPr>
            <a:spLocks noGrp="1"/>
          </p:cNvSpPr>
          <p:nvPr>
            <p:ph type="sldNum" sz="quarter" idx="5"/>
          </p:nvPr>
        </p:nvSpPr>
        <p:spPr/>
        <p:txBody>
          <a:bodyPr/>
          <a:lstStyle/>
          <a:p>
            <a:fld id="{ED29DEB6-33D0-C74D-A96E-AA55D79A9CE8}" type="slidenum">
              <a:rPr lang="en-US" smtClean="0"/>
              <a:t>19</a:t>
            </a:fld>
            <a:endParaRPr lang="en-US"/>
          </a:p>
        </p:txBody>
      </p:sp>
    </p:spTree>
    <p:extLst>
      <p:ext uri="{BB962C8B-B14F-4D97-AF65-F5344CB8AC3E}">
        <p14:creationId xmlns:p14="http://schemas.microsoft.com/office/powerpoint/2010/main" val="3172103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 example, we envision that this will be used in a variety of projects, including further in HFC multiscale engineering applications, such as the one shown here. To this end, ongoing work includes understanding the transferability of our force field to other untuned properties and using this framework to optimize an entire class of HFC molecules. Eventually we plan to integrate this workflow into a computed aided multiscale design scheme for HFC phaseout.</a:t>
            </a:r>
          </a:p>
          <a:p>
            <a:endParaRPr lang="en-US" dirty="0"/>
          </a:p>
        </p:txBody>
      </p:sp>
      <p:sp>
        <p:nvSpPr>
          <p:cNvPr id="4" name="Slide Number Placeholder 3"/>
          <p:cNvSpPr>
            <a:spLocks noGrp="1"/>
          </p:cNvSpPr>
          <p:nvPr>
            <p:ph type="sldNum" sz="quarter" idx="5"/>
          </p:nvPr>
        </p:nvSpPr>
        <p:spPr/>
        <p:txBody>
          <a:bodyPr/>
          <a:lstStyle/>
          <a:p>
            <a:fld id="{ED29DEB6-33D0-C74D-A96E-AA55D79A9CE8}" type="slidenum">
              <a:rPr lang="en-US" smtClean="0"/>
              <a:t>20</a:t>
            </a:fld>
            <a:endParaRPr lang="en-US"/>
          </a:p>
        </p:txBody>
      </p:sp>
    </p:spTree>
    <p:extLst>
      <p:ext uri="{BB962C8B-B14F-4D97-AF65-F5344CB8AC3E}">
        <p14:creationId xmlns:p14="http://schemas.microsoft.com/office/powerpoint/2010/main" val="2441612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9DEB6-33D0-C74D-A96E-AA55D79A9CE8}" type="slidenum">
              <a:rPr lang="en-US" smtClean="0"/>
              <a:t>21</a:t>
            </a:fld>
            <a:endParaRPr lang="en-US"/>
          </a:p>
        </p:txBody>
      </p:sp>
    </p:spTree>
    <p:extLst>
      <p:ext uri="{BB962C8B-B14F-4D97-AF65-F5344CB8AC3E}">
        <p14:creationId xmlns:p14="http://schemas.microsoft.com/office/powerpoint/2010/main" val="1206123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systems we will apply this work to are HFC refrigerant mixtures, like R-410a. These are scheduled for phaseout under international agreements because of their high global warming potentials. To just dispose of these would be wasteful because the individual components can be reused and recycled. However, R-410a and other refrigerants are engineered as azeotropes and so separating the components is not feasible with our current technology and we need novel solutions for how to do this.</a:t>
            </a:r>
          </a:p>
        </p:txBody>
      </p:sp>
      <p:sp>
        <p:nvSpPr>
          <p:cNvPr id="4" name="Slide Number Placeholder 3"/>
          <p:cNvSpPr>
            <a:spLocks noGrp="1"/>
          </p:cNvSpPr>
          <p:nvPr>
            <p:ph type="sldNum" sz="quarter" idx="5"/>
          </p:nvPr>
        </p:nvSpPr>
        <p:spPr/>
        <p:txBody>
          <a:bodyPr/>
          <a:lstStyle/>
          <a:p>
            <a:fld id="{79FFBDC5-1336-0447-A9D2-8220AE7C7846}" type="slidenum">
              <a:rPr lang="en-US" smtClean="0"/>
              <a:t>2</a:t>
            </a:fld>
            <a:endParaRPr lang="en-US"/>
          </a:p>
        </p:txBody>
      </p:sp>
    </p:spTree>
    <p:extLst>
      <p:ext uri="{BB962C8B-B14F-4D97-AF65-F5344CB8AC3E}">
        <p14:creationId xmlns:p14="http://schemas.microsoft.com/office/powerpoint/2010/main" val="118931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do exponentially faster molecular and process design?</a:t>
            </a:r>
          </a:p>
        </p:txBody>
      </p:sp>
      <p:sp>
        <p:nvSpPr>
          <p:cNvPr id="4" name="Slide Number Placeholder 3"/>
          <p:cNvSpPr>
            <a:spLocks noGrp="1"/>
          </p:cNvSpPr>
          <p:nvPr>
            <p:ph type="sldNum" sz="quarter" idx="5"/>
          </p:nvPr>
        </p:nvSpPr>
        <p:spPr/>
        <p:txBody>
          <a:bodyPr/>
          <a:lstStyle/>
          <a:p>
            <a:fld id="{79FFBDC5-1336-0447-A9D2-8220AE7C7846}" type="slidenum">
              <a:rPr lang="en-US" smtClean="0"/>
              <a:t>3</a:t>
            </a:fld>
            <a:endParaRPr lang="en-US"/>
          </a:p>
        </p:txBody>
      </p:sp>
    </p:spTree>
    <p:extLst>
      <p:ext uri="{BB962C8B-B14F-4D97-AF65-F5344CB8AC3E}">
        <p14:creationId xmlns:p14="http://schemas.microsoft.com/office/powerpoint/2010/main" val="2034860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9DEB6-33D0-C74D-A96E-AA55D79A9CE8}" type="slidenum">
              <a:rPr lang="en-US" smtClean="0"/>
              <a:t>4</a:t>
            </a:fld>
            <a:endParaRPr lang="en-US"/>
          </a:p>
        </p:txBody>
      </p:sp>
    </p:spTree>
    <p:extLst>
      <p:ext uri="{BB962C8B-B14F-4D97-AF65-F5344CB8AC3E}">
        <p14:creationId xmlns:p14="http://schemas.microsoft.com/office/powerpoint/2010/main" val="319980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Emphasize complexity</a:t>
            </a:r>
          </a:p>
        </p:txBody>
      </p:sp>
      <p:sp>
        <p:nvSpPr>
          <p:cNvPr id="4" name="Slide Number Placeholder 3"/>
          <p:cNvSpPr>
            <a:spLocks noGrp="1"/>
          </p:cNvSpPr>
          <p:nvPr>
            <p:ph type="sldNum" sz="quarter" idx="5"/>
          </p:nvPr>
        </p:nvSpPr>
        <p:spPr/>
        <p:txBody>
          <a:bodyPr/>
          <a:lstStyle/>
          <a:p>
            <a:fld id="{79FFBDC5-1336-0447-A9D2-8220AE7C7846}" type="slidenum">
              <a:rPr lang="en-US" smtClean="0"/>
              <a:t>6</a:t>
            </a:fld>
            <a:endParaRPr lang="en-US"/>
          </a:p>
        </p:txBody>
      </p:sp>
    </p:spTree>
    <p:extLst>
      <p:ext uri="{BB962C8B-B14F-4D97-AF65-F5344CB8AC3E}">
        <p14:creationId xmlns:p14="http://schemas.microsoft.com/office/powerpoint/2010/main" val="420781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Goal</a:t>
            </a:r>
            <a:r>
              <a:rPr lang="en-US" dirty="0"/>
              <a:t>: Reproduce pressure, given temperature and composition</a:t>
            </a:r>
          </a:p>
          <a:p>
            <a:r>
              <a:rPr lang="en-US" dirty="0"/>
              <a:t>Add back up slide with g-phi method and sensitivity analyses</a:t>
            </a:r>
          </a:p>
          <a:p>
            <a:r>
              <a:rPr lang="en-US" dirty="0"/>
              <a:t>Shows how we are making adjustments when our old methods can’t help</a:t>
            </a:r>
          </a:p>
          <a:p>
            <a:endParaRPr lang="en-US" dirty="0"/>
          </a:p>
          <a:p>
            <a:r>
              <a:rPr lang="en-US" dirty="0"/>
              <a:t>SAFT: Helmholtz energy residual in terms of hard sphere, chains, association (h-bond) and dispersions</a:t>
            </a:r>
          </a:p>
          <a:p>
            <a:r>
              <a:rPr lang="en-US" dirty="0"/>
              <a:t>PC-SAFT: used hard chains as the reference fluid and can deal with polar molecules</a:t>
            </a:r>
          </a:p>
          <a:p>
            <a:r>
              <a:rPr lang="en-US" dirty="0"/>
              <a:t>Soft-SAFT: LJ reference fluid</a:t>
            </a:r>
          </a:p>
        </p:txBody>
      </p:sp>
      <p:sp>
        <p:nvSpPr>
          <p:cNvPr id="4" name="Slide Number Placeholder 3"/>
          <p:cNvSpPr>
            <a:spLocks noGrp="1"/>
          </p:cNvSpPr>
          <p:nvPr>
            <p:ph type="sldNum" sz="quarter" idx="5"/>
          </p:nvPr>
        </p:nvSpPr>
        <p:spPr/>
        <p:txBody>
          <a:bodyPr/>
          <a:lstStyle/>
          <a:p>
            <a:fld id="{79FFBDC5-1336-0447-A9D2-8220AE7C7846}" type="slidenum">
              <a:rPr lang="en-US" smtClean="0"/>
              <a:t>7</a:t>
            </a:fld>
            <a:endParaRPr lang="en-US"/>
          </a:p>
        </p:txBody>
      </p:sp>
    </p:spTree>
    <p:extLst>
      <p:ext uri="{BB962C8B-B14F-4D97-AF65-F5344CB8AC3E}">
        <p14:creationId xmlns:p14="http://schemas.microsoft.com/office/powerpoint/2010/main" val="343864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Goal</a:t>
            </a:r>
            <a:r>
              <a:rPr lang="en-US" dirty="0"/>
              <a:t>: Reproduce pressure, given temperature and composition</a:t>
            </a:r>
          </a:p>
          <a:p>
            <a:r>
              <a:rPr lang="en-US" dirty="0"/>
              <a:t>Add back up slide with g-phi method and sensitivity analyses</a:t>
            </a:r>
          </a:p>
          <a:p>
            <a:r>
              <a:rPr lang="en-US" dirty="0"/>
              <a:t>Shows how we are making adjustments when our old methods can’t help</a:t>
            </a:r>
          </a:p>
          <a:p>
            <a:endParaRPr lang="en-US" dirty="0"/>
          </a:p>
          <a:p>
            <a:r>
              <a:rPr lang="en-US" dirty="0"/>
              <a:t>SAFT: Helmholtz energy residual in terms of hard sphere, chains, association (h-bond) and dispersions</a:t>
            </a:r>
          </a:p>
          <a:p>
            <a:r>
              <a:rPr lang="en-US" dirty="0"/>
              <a:t>PC-SAFT: used hard chains as the reference fluid and can deal with polar molecules</a:t>
            </a:r>
          </a:p>
          <a:p>
            <a:r>
              <a:rPr lang="en-US" dirty="0"/>
              <a:t>Soft-SAFT: LJ reference fluid</a:t>
            </a:r>
          </a:p>
        </p:txBody>
      </p:sp>
      <p:sp>
        <p:nvSpPr>
          <p:cNvPr id="4" name="Slide Number Placeholder 3"/>
          <p:cNvSpPr>
            <a:spLocks noGrp="1"/>
          </p:cNvSpPr>
          <p:nvPr>
            <p:ph type="sldNum" sz="quarter" idx="5"/>
          </p:nvPr>
        </p:nvSpPr>
        <p:spPr/>
        <p:txBody>
          <a:bodyPr/>
          <a:lstStyle/>
          <a:p>
            <a:fld id="{79FFBDC5-1336-0447-A9D2-8220AE7C7846}" type="slidenum">
              <a:rPr lang="en-US" smtClean="0"/>
              <a:t>8</a:t>
            </a:fld>
            <a:endParaRPr lang="en-US"/>
          </a:p>
        </p:txBody>
      </p:sp>
    </p:spTree>
    <p:extLst>
      <p:ext uri="{BB962C8B-B14F-4D97-AF65-F5344CB8AC3E}">
        <p14:creationId xmlns:p14="http://schemas.microsoft.com/office/powerpoint/2010/main" val="206487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 more to do with this thermos modeling work, but this is an example of how we can begin to build insights from multiple design length scales into our data-to-design framework</a:t>
            </a:r>
          </a:p>
        </p:txBody>
      </p:sp>
      <p:sp>
        <p:nvSpPr>
          <p:cNvPr id="4" name="Slide Number Placeholder 3"/>
          <p:cNvSpPr>
            <a:spLocks noGrp="1"/>
          </p:cNvSpPr>
          <p:nvPr>
            <p:ph type="sldNum" sz="quarter" idx="5"/>
          </p:nvPr>
        </p:nvSpPr>
        <p:spPr/>
        <p:txBody>
          <a:bodyPr/>
          <a:lstStyle/>
          <a:p>
            <a:fld id="{79FFBDC5-1336-0447-A9D2-8220AE7C7846}" type="slidenum">
              <a:rPr lang="en-US" smtClean="0"/>
              <a:t>9</a:t>
            </a:fld>
            <a:endParaRPr lang="en-US"/>
          </a:p>
        </p:txBody>
      </p:sp>
    </p:spTree>
    <p:extLst>
      <p:ext uri="{BB962C8B-B14F-4D97-AF65-F5344CB8AC3E}">
        <p14:creationId xmlns:p14="http://schemas.microsoft.com/office/powerpoint/2010/main" val="2451582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29DEB6-33D0-C74D-A96E-AA55D79A9CE8}" type="slidenum">
              <a:rPr lang="en-US" smtClean="0"/>
              <a:t>10</a:t>
            </a:fld>
            <a:endParaRPr lang="en-US"/>
          </a:p>
        </p:txBody>
      </p:sp>
    </p:spTree>
    <p:extLst>
      <p:ext uri="{BB962C8B-B14F-4D97-AF65-F5344CB8AC3E}">
        <p14:creationId xmlns:p14="http://schemas.microsoft.com/office/powerpoint/2010/main" val="943694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800">
                <a:solidFill>
                  <a:schemeClr val="tx1"/>
                </a:solidFill>
              </a:defRPr>
            </a:lvl1pPr>
          </a:lstStyle>
          <a:p>
            <a:fld id="{1756F3D0-7E86-AC43-9E81-92FE9637AEC8}" type="slidenum">
              <a:rPr lang="en-US" smtClean="0"/>
              <a:pPr/>
              <a:t>‹#›</a:t>
            </a:fld>
            <a:endParaRPr lang="en-US" dirty="0"/>
          </a:p>
        </p:txBody>
      </p:sp>
    </p:spTree>
    <p:extLst>
      <p:ext uri="{BB962C8B-B14F-4D97-AF65-F5344CB8AC3E}">
        <p14:creationId xmlns:p14="http://schemas.microsoft.com/office/powerpoint/2010/main" val="127750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1361003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1545802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465552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126602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82505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445309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328575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119479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195931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6F3D0-7E86-AC43-9E81-92FE9637AEC8}" type="slidenum">
              <a:rPr lang="en-US" smtClean="0"/>
              <a:t>‹#›</a:t>
            </a:fld>
            <a:endParaRPr lang="en-US"/>
          </a:p>
        </p:txBody>
      </p:sp>
    </p:spTree>
    <p:extLst>
      <p:ext uri="{BB962C8B-B14F-4D97-AF65-F5344CB8AC3E}">
        <p14:creationId xmlns:p14="http://schemas.microsoft.com/office/powerpoint/2010/main" val="684306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8584" y="126586"/>
            <a:ext cx="11980590" cy="78781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8584" y="1020555"/>
            <a:ext cx="11980590" cy="525103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65974" y="6424611"/>
            <a:ext cx="2743200" cy="365125"/>
          </a:xfrm>
          <a:prstGeom prst="rect">
            <a:avLst/>
          </a:prstGeom>
        </p:spPr>
        <p:txBody>
          <a:bodyPr vert="horz" lIns="91440" tIns="45720" rIns="91440" bIns="45720" rtlCol="0" anchor="ctr"/>
          <a:lstStyle>
            <a:lvl1pPr algn="r">
              <a:defRPr sz="1800" b="1">
                <a:solidFill>
                  <a:schemeClr val="tx1"/>
                </a:solidFill>
              </a:defRPr>
            </a:lvl1pPr>
          </a:lstStyle>
          <a:p>
            <a:fld id="{1756F3D0-7E86-AC43-9E81-92FE9637AEC8}" type="slidenum">
              <a:rPr lang="en-US" smtClean="0"/>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28584" y="6507526"/>
            <a:ext cx="1209476" cy="282211"/>
          </a:xfrm>
          <a:prstGeom prst="rect">
            <a:avLst/>
          </a:prstGeom>
        </p:spPr>
      </p:pic>
    </p:spTree>
    <p:extLst>
      <p:ext uri="{BB962C8B-B14F-4D97-AF65-F5344CB8AC3E}">
        <p14:creationId xmlns:p14="http://schemas.microsoft.com/office/powerpoint/2010/main" val="1917951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8.png"/><Relationship Id="rId3" Type="http://schemas.openxmlformats.org/officeDocument/2006/relationships/image" Target="../media/image18.png"/><Relationship Id="rId21" Type="http://schemas.openxmlformats.org/officeDocument/2006/relationships/image" Target="../media/image29.png"/><Relationship Id="rId7" Type="http://schemas.openxmlformats.org/officeDocument/2006/relationships/image" Target="../media/image22.png"/><Relationship Id="rId17" Type="http://schemas.openxmlformats.org/officeDocument/2006/relationships/image" Target="../media/image57.png"/><Relationship Id="rId2" Type="http://schemas.openxmlformats.org/officeDocument/2006/relationships/notesSlide" Target="../notesSlides/notesSlide9.xml"/><Relationship Id="rId16" Type="http://schemas.openxmlformats.org/officeDocument/2006/relationships/image" Target="../media/image56.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5" Type="http://schemas.openxmlformats.org/officeDocument/2006/relationships/image" Target="../media/image55.png"/><Relationship Id="rId19" Type="http://schemas.openxmlformats.org/officeDocument/2006/relationships/image" Target="../media/image59.png"/><Relationship Id="rId4" Type="http://schemas.openxmlformats.org/officeDocument/2006/relationships/image" Target="../media/image19.png"/><Relationship Id="rId9" Type="http://schemas.openxmlformats.org/officeDocument/2006/relationships/image" Target="../media/image27.png"/><Relationship Id="rId22"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5.emf"/><Relationship Id="rId3" Type="http://schemas.openxmlformats.org/officeDocument/2006/relationships/image" Target="../media/image550.png"/><Relationship Id="rId7" Type="http://schemas.openxmlformats.org/officeDocument/2006/relationships/image" Target="../media/image590.png"/><Relationship Id="rId12"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80.png"/><Relationship Id="rId11" Type="http://schemas.openxmlformats.org/officeDocument/2006/relationships/image" Target="../media/image44.emf"/><Relationship Id="rId5" Type="http://schemas.openxmlformats.org/officeDocument/2006/relationships/image" Target="../media/image570.png"/><Relationship Id="rId15" Type="http://schemas.openxmlformats.org/officeDocument/2006/relationships/image" Target="../media/image47.jpeg"/><Relationship Id="rId10" Type="http://schemas.openxmlformats.org/officeDocument/2006/relationships/image" Target="../media/image62.png"/><Relationship Id="rId4" Type="http://schemas.openxmlformats.org/officeDocument/2006/relationships/image" Target="../media/image44.png"/><Relationship Id="rId9" Type="http://schemas.openxmlformats.org/officeDocument/2006/relationships/image" Target="../media/image61.png"/><Relationship Id="rId14" Type="http://schemas.openxmlformats.org/officeDocument/2006/relationships/image" Target="../media/image46.emf"/></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31.emf"/><Relationship Id="rId5" Type="http://schemas.openxmlformats.org/officeDocument/2006/relationships/oleObject" Target="../embeddings/oleObject4.bin"/><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image" Target="../media/image68.emf"/></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8.png"/><Relationship Id="rId3" Type="http://schemas.openxmlformats.org/officeDocument/2006/relationships/image" Target="../media/image18.pn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57.png"/><Relationship Id="rId2" Type="http://schemas.openxmlformats.org/officeDocument/2006/relationships/notesSlide" Target="../notesSlides/notesSlide13.xml"/><Relationship Id="rId16" Type="http://schemas.openxmlformats.org/officeDocument/2006/relationships/image" Target="../media/image56.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55.png"/><Relationship Id="rId10" Type="http://schemas.openxmlformats.org/officeDocument/2006/relationships/image" Target="../media/image25.png"/><Relationship Id="rId19" Type="http://schemas.openxmlformats.org/officeDocument/2006/relationships/image" Target="../media/image59.png"/><Relationship Id="rId4" Type="http://schemas.openxmlformats.org/officeDocument/2006/relationships/image" Target="../media/image19.png"/><Relationship Id="rId9" Type="http://schemas.openxmlformats.org/officeDocument/2006/relationships/image" Target="../media/image24.png"/><Relationship Id="rId22"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3.jpe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8.png"/><Relationship Id="rId3" Type="http://schemas.openxmlformats.org/officeDocument/2006/relationships/image" Target="../media/image18.pn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57.pn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55.png"/><Relationship Id="rId10" Type="http://schemas.openxmlformats.org/officeDocument/2006/relationships/image" Target="../media/image25.png"/><Relationship Id="rId19" Type="http://schemas.openxmlformats.org/officeDocument/2006/relationships/image" Target="../media/image59.png"/><Relationship Id="rId4" Type="http://schemas.openxmlformats.org/officeDocument/2006/relationships/image" Target="../media/image19.png"/><Relationship Id="rId9" Type="http://schemas.openxmlformats.org/officeDocument/2006/relationships/image" Target="../media/image24.png"/><Relationship Id="rId22"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jpeg"/><Relationship Id="rId10" Type="http://schemas.openxmlformats.org/officeDocument/2006/relationships/image" Target="../media/image31.emf"/><Relationship Id="rId4" Type="http://schemas.openxmlformats.org/officeDocument/2006/relationships/image" Target="../media/image33.jpeg"/><Relationship Id="rId9"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21.png"/><Relationship Id="rId13" Type="http://schemas.openxmlformats.org/officeDocument/2006/relationships/image" Target="../media/image380.png"/><Relationship Id="rId18" Type="http://schemas.openxmlformats.org/officeDocument/2006/relationships/image" Target="../media/image530.png"/><Relationship Id="rId3" Type="http://schemas.openxmlformats.org/officeDocument/2006/relationships/image" Target="../media/image41.png"/><Relationship Id="rId7" Type="http://schemas.openxmlformats.org/officeDocument/2006/relationships/image" Target="../media/image410.png"/><Relationship Id="rId12" Type="http://schemas.openxmlformats.org/officeDocument/2006/relationships/image" Target="../media/image370.png"/><Relationship Id="rId17" Type="http://schemas.openxmlformats.org/officeDocument/2006/relationships/image" Target="../media/image52.png"/><Relationship Id="rId2" Type="http://schemas.openxmlformats.org/officeDocument/2006/relationships/notesSlide" Target="../notesSlides/notesSlide6.xml"/><Relationship Id="rId16" Type="http://schemas.openxmlformats.org/officeDocument/2006/relationships/image" Target="../media/image401.png"/><Relationship Id="rId1" Type="http://schemas.openxmlformats.org/officeDocument/2006/relationships/slideLayout" Target="../slideLayouts/slideLayout6.xml"/><Relationship Id="rId6" Type="http://schemas.openxmlformats.org/officeDocument/2006/relationships/image" Target="../media/image400.png"/><Relationship Id="rId11" Type="http://schemas.openxmlformats.org/officeDocument/2006/relationships/image" Target="../media/image360.png"/><Relationship Id="rId5" Type="http://schemas.openxmlformats.org/officeDocument/2006/relationships/image" Target="../media/image40.png"/><Relationship Id="rId15" Type="http://schemas.openxmlformats.org/officeDocument/2006/relationships/image" Target="../media/image390.png"/><Relationship Id="rId10" Type="http://schemas.openxmlformats.org/officeDocument/2006/relationships/image" Target="../media/image441.png"/><Relationship Id="rId4" Type="http://schemas.openxmlformats.org/officeDocument/2006/relationships/image" Target="../media/image39.png"/><Relationship Id="rId9" Type="http://schemas.openxmlformats.org/officeDocument/2006/relationships/image" Target="../media/image350.png"/><Relationship Id="rId14" Type="http://schemas.openxmlformats.org/officeDocument/2006/relationships/image" Target="../media/image490.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1.emf"/><Relationship Id="rId3" Type="http://schemas.openxmlformats.org/officeDocument/2006/relationships/notesSlide" Target="../notesSlides/notesSlide7.xml"/><Relationship Id="rId7" Type="http://schemas.openxmlformats.org/officeDocument/2006/relationships/image" Target="../media/image48.png"/><Relationship Id="rId12"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47.png"/><Relationship Id="rId11" Type="http://schemas.openxmlformats.org/officeDocument/2006/relationships/image" Target="../media/image41.emf"/><Relationship Id="rId5" Type="http://schemas.openxmlformats.org/officeDocument/2006/relationships/image" Target="../media/image46.png"/><Relationship Id="rId10" Type="http://schemas.openxmlformats.org/officeDocument/2006/relationships/oleObject" Target="../embeddings/oleObject2.bin"/><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4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1566" y="530944"/>
            <a:ext cx="11579087" cy="924339"/>
          </a:xfrm>
        </p:spPr>
        <p:txBody>
          <a:bodyPr>
            <a:normAutofit fontScale="90000"/>
          </a:bodyPr>
          <a:lstStyle/>
          <a:p>
            <a:r>
              <a:rPr lang="en-US" sz="3200" dirty="0">
                <a:latin typeface="+mn-lt"/>
                <a:ea typeface="CMU Sans Serif" charset="0"/>
                <a:cs typeface="CMU Sans Serif" charset="0"/>
              </a:rPr>
              <a:t>Managing Model and Data Alternatives with the Design of Ionic Liquid Enabled Separations of High Global Warming Potential Hydrofluorocarbon Refrigerants</a:t>
            </a:r>
            <a:endParaRPr lang="en-US" dirty="0">
              <a:latin typeface="+mn-lt"/>
              <a:ea typeface="CMU Sans Serif" charset="0"/>
              <a:cs typeface="CMU Sans Serif" charset="0"/>
            </a:endParaRPr>
          </a:p>
        </p:txBody>
      </p:sp>
      <p:sp>
        <p:nvSpPr>
          <p:cNvPr id="6" name="Subtitle 2"/>
          <p:cNvSpPr>
            <a:spLocks noGrp="1"/>
          </p:cNvSpPr>
          <p:nvPr>
            <p:ph type="subTitle" idx="1"/>
          </p:nvPr>
        </p:nvSpPr>
        <p:spPr>
          <a:xfrm>
            <a:off x="2286501" y="5056132"/>
            <a:ext cx="7829216" cy="3034418"/>
          </a:xfrm>
        </p:spPr>
        <p:txBody>
          <a:bodyPr>
            <a:normAutofit/>
          </a:bodyPr>
          <a:lstStyle/>
          <a:p>
            <a:r>
              <a:rPr lang="en-US" sz="2000" b="1" dirty="0">
                <a:ea typeface="CMU Sans Serif Medium" charset="0"/>
                <a:cs typeface="CMU Sans Serif Medium" charset="0"/>
              </a:rPr>
              <a:t>Bridgette J. </a:t>
            </a:r>
            <a:r>
              <a:rPr lang="en-US" sz="2000" b="1" dirty="0" err="1">
                <a:ea typeface="CMU Sans Serif Medium" charset="0"/>
                <a:cs typeface="CMU Sans Serif Medium" charset="0"/>
              </a:rPr>
              <a:t>Befort</a:t>
            </a:r>
            <a:r>
              <a:rPr lang="en-US" sz="2000" b="1" dirty="0">
                <a:ea typeface="CMU Sans Serif Medium" charset="0"/>
                <a:cs typeface="CMU Sans Serif Medium" charset="0"/>
              </a:rPr>
              <a:t>, Alejandro </a:t>
            </a:r>
            <a:r>
              <a:rPr lang="en-US" sz="2000" b="1" dirty="0" err="1">
                <a:ea typeface="CMU Sans Serif Medium" charset="0"/>
                <a:cs typeface="CMU Sans Serif Medium" charset="0"/>
              </a:rPr>
              <a:t>Garciadiego</a:t>
            </a:r>
            <a:r>
              <a:rPr lang="en-US" sz="2000" b="1" dirty="0">
                <a:ea typeface="CMU Sans Serif Medium" charset="0"/>
                <a:cs typeface="CMU Sans Serif Medium" charset="0"/>
              </a:rPr>
              <a:t>, Gabriela Franco, Edward J. </a:t>
            </a:r>
            <a:r>
              <a:rPr lang="en-US" sz="2000" b="1" dirty="0" err="1">
                <a:ea typeface="CMU Sans Serif Medium" charset="0"/>
                <a:cs typeface="CMU Sans Serif Medium" charset="0"/>
              </a:rPr>
              <a:t>Maginn</a:t>
            </a:r>
            <a:r>
              <a:rPr lang="en-US" sz="2000" b="1" dirty="0">
                <a:ea typeface="CMU Sans Serif Medium" charset="0"/>
                <a:cs typeface="CMU Sans Serif Medium" charset="0"/>
              </a:rPr>
              <a:t>, and Alexander W. Dowling</a:t>
            </a:r>
          </a:p>
          <a:p>
            <a:r>
              <a:rPr lang="en-US" sz="1800" dirty="0">
                <a:ea typeface="CMU Sans Serif Medium" charset="0"/>
                <a:cs typeface="Courier New" charset="0"/>
              </a:rPr>
              <a:t>Last Updated: April 26, 2022</a:t>
            </a:r>
          </a:p>
        </p:txBody>
      </p:sp>
      <p:pic>
        <p:nvPicPr>
          <p:cNvPr id="9" name="Picture 2" descr="https://lh6.googleusercontent.com/Tsojz0URdpXDDoRH1hyEo4OZQuaJQtAD4jbC0v3oqWyg_zFl6frPlNTtnZ5gsVKzrasjZsEjPq1BtlQvGXrLBOur158R_IVD6g45rqn90Y03iBqjfOVlst9Qm-Di6QyT2vXnKLe7GkE">
            <a:extLst>
              <a:ext uri="{FF2B5EF4-FFF2-40B4-BE49-F238E27FC236}">
                <a16:creationId xmlns:a16="http://schemas.microsoft.com/office/drawing/2014/main" id="{2B235525-0A53-A14E-9B70-9C2F238F1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320" y="1687460"/>
            <a:ext cx="4837608" cy="3136494"/>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F61E4-3186-204E-A927-278A6195DDE3}"/>
              </a:ext>
            </a:extLst>
          </p:cNvPr>
          <p:cNvPicPr>
            <a:picLocks noChangeAspect="1"/>
          </p:cNvPicPr>
          <p:nvPr/>
        </p:nvPicPr>
        <p:blipFill>
          <a:blip r:embed="rId4"/>
          <a:stretch>
            <a:fillRect/>
          </a:stretch>
        </p:blipFill>
        <p:spPr>
          <a:xfrm>
            <a:off x="9584088" y="6275648"/>
            <a:ext cx="531629" cy="531629"/>
          </a:xfrm>
          <a:prstGeom prst="rect">
            <a:avLst/>
          </a:prstGeom>
        </p:spPr>
      </p:pic>
      <p:sp>
        <p:nvSpPr>
          <p:cNvPr id="7" name="TextBox 6">
            <a:extLst>
              <a:ext uri="{FF2B5EF4-FFF2-40B4-BE49-F238E27FC236}">
                <a16:creationId xmlns:a16="http://schemas.microsoft.com/office/drawing/2014/main" id="{5D7F0C49-01C6-F041-A79E-85715172EAF3}"/>
              </a:ext>
            </a:extLst>
          </p:cNvPr>
          <p:cNvSpPr txBox="1"/>
          <p:nvPr/>
        </p:nvSpPr>
        <p:spPr>
          <a:xfrm>
            <a:off x="10185127" y="6372186"/>
            <a:ext cx="2006873" cy="338554"/>
          </a:xfrm>
          <a:prstGeom prst="rect">
            <a:avLst/>
          </a:prstGeom>
          <a:noFill/>
        </p:spPr>
        <p:txBody>
          <a:bodyPr wrap="square" rtlCol="0">
            <a:spAutoFit/>
          </a:bodyPr>
          <a:lstStyle/>
          <a:p>
            <a:r>
              <a:rPr lang="en-US" sz="1600" dirty="0"/>
              <a:t>Grant No. 1917474</a:t>
            </a:r>
          </a:p>
        </p:txBody>
      </p:sp>
    </p:spTree>
    <p:extLst>
      <p:ext uri="{BB962C8B-B14F-4D97-AF65-F5344CB8AC3E}">
        <p14:creationId xmlns:p14="http://schemas.microsoft.com/office/powerpoint/2010/main" val="53204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2">
            <a:extLst>
              <a:ext uri="{FF2B5EF4-FFF2-40B4-BE49-F238E27FC236}">
                <a16:creationId xmlns:a16="http://schemas.microsoft.com/office/drawing/2014/main" id="{44EA7F9E-C542-524F-B57C-D9FFA70E0ADB}"/>
              </a:ext>
            </a:extLst>
          </p:cNvPr>
          <p:cNvSpPr>
            <a:spLocks noGrp="1"/>
          </p:cNvSpPr>
          <p:nvPr>
            <p:ph type="sldNum" sz="quarter" idx="12"/>
          </p:nvPr>
        </p:nvSpPr>
        <p:spPr>
          <a:xfrm>
            <a:off x="11801857" y="6508401"/>
            <a:ext cx="390144" cy="365125"/>
          </a:xfrm>
        </p:spPr>
        <p:txBody>
          <a:bodyPr/>
          <a:lstStyle/>
          <a:p>
            <a:fld id="{11DEB7C2-7F48-804F-B7AA-AFFA1C91D07B}" type="slidenum">
              <a:rPr lang="en-US" sz="1400" b="1" smtClean="0">
                <a:solidFill>
                  <a:schemeClr val="tx1"/>
                </a:solidFill>
              </a:rPr>
              <a:t>10</a:t>
            </a:fld>
            <a:endParaRPr lang="en-US" sz="1400" b="1" dirty="0">
              <a:solidFill>
                <a:schemeClr val="tx1"/>
              </a:solidFill>
            </a:endParaRPr>
          </a:p>
        </p:txBody>
      </p:sp>
      <p:sp>
        <p:nvSpPr>
          <p:cNvPr id="3" name="Rectangle 2">
            <a:extLst>
              <a:ext uri="{FF2B5EF4-FFF2-40B4-BE49-F238E27FC236}">
                <a16:creationId xmlns:a16="http://schemas.microsoft.com/office/drawing/2014/main" id="{05956585-67D0-49BB-AB44-2EE14811A598}"/>
              </a:ext>
            </a:extLst>
          </p:cNvPr>
          <p:cNvSpPr/>
          <p:nvPr/>
        </p:nvSpPr>
        <p:spPr>
          <a:xfrm>
            <a:off x="4589137" y="4823902"/>
            <a:ext cx="3214568" cy="925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E851B4B4-D29A-4AFE-B310-05B788698494}"/>
              </a:ext>
            </a:extLst>
          </p:cNvPr>
          <p:cNvPicPr>
            <a:picLocks noChangeAspect="1"/>
          </p:cNvPicPr>
          <p:nvPr/>
        </p:nvPicPr>
        <p:blipFill>
          <a:blip r:embed="rId3"/>
          <a:stretch>
            <a:fillRect/>
          </a:stretch>
        </p:blipFill>
        <p:spPr>
          <a:xfrm>
            <a:off x="4568703" y="2307389"/>
            <a:ext cx="1521742" cy="1452572"/>
          </a:xfrm>
          <a:prstGeom prst="rect">
            <a:avLst/>
          </a:prstGeom>
        </p:spPr>
      </p:pic>
      <p:pic>
        <p:nvPicPr>
          <p:cNvPr id="25" name="Picture 24">
            <a:extLst>
              <a:ext uri="{FF2B5EF4-FFF2-40B4-BE49-F238E27FC236}">
                <a16:creationId xmlns:a16="http://schemas.microsoft.com/office/drawing/2014/main" id="{5C27FC2F-CE2D-3341-8680-6E8559F45B42}"/>
              </a:ext>
            </a:extLst>
          </p:cNvPr>
          <p:cNvPicPr>
            <a:picLocks noChangeAspect="1"/>
          </p:cNvPicPr>
          <p:nvPr/>
        </p:nvPicPr>
        <p:blipFill>
          <a:blip r:embed="rId4"/>
          <a:stretch>
            <a:fillRect/>
          </a:stretch>
        </p:blipFill>
        <p:spPr>
          <a:xfrm>
            <a:off x="563185" y="2023475"/>
            <a:ext cx="2634133" cy="1839177"/>
          </a:xfrm>
          <a:prstGeom prst="rect">
            <a:avLst/>
          </a:prstGeom>
        </p:spPr>
      </p:pic>
      <p:sp>
        <p:nvSpPr>
          <p:cNvPr id="27" name="Arrow: Down 28">
            <a:extLst>
              <a:ext uri="{FF2B5EF4-FFF2-40B4-BE49-F238E27FC236}">
                <a16:creationId xmlns:a16="http://schemas.microsoft.com/office/drawing/2014/main" id="{6B1CF169-AA46-E940-8FE2-2E03776B0C16}"/>
              </a:ext>
            </a:extLst>
          </p:cNvPr>
          <p:cNvSpPr/>
          <p:nvPr/>
        </p:nvSpPr>
        <p:spPr>
          <a:xfrm rot="16200000">
            <a:off x="8152935" y="4579438"/>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Inhaltsplatzhalter 4" descr="gas2.png">
            <a:extLst>
              <a:ext uri="{FF2B5EF4-FFF2-40B4-BE49-F238E27FC236}">
                <a16:creationId xmlns:a16="http://schemas.microsoft.com/office/drawing/2014/main" id="{207F641F-C544-0047-9853-CAA1BA8A454B}"/>
              </a:ext>
            </a:extLst>
          </p:cNvPr>
          <p:cNvPicPr>
            <a:picLocks noChangeAspect="1"/>
          </p:cNvPicPr>
          <p:nvPr/>
        </p:nvPicPr>
        <p:blipFill>
          <a:blip r:embed="rId5"/>
          <a:srcRect l="16439" t="6581" r="20212" b="7847"/>
          <a:stretch>
            <a:fillRect/>
          </a:stretch>
        </p:blipFill>
        <p:spPr>
          <a:xfrm>
            <a:off x="747967" y="4844663"/>
            <a:ext cx="1040295" cy="1054459"/>
          </a:xfrm>
          <a:prstGeom prst="roundRect">
            <a:avLst>
              <a:gd name="adj" fmla="val 2439"/>
            </a:avLst>
          </a:prstGeom>
          <a:ln w="19050">
            <a:solidFill>
              <a:schemeClr val="tx1"/>
            </a:solidFill>
          </a:ln>
          <a:effectLst>
            <a:outerShdw blurRad="50800" dist="38100" dir="2700000" algn="tl" rotWithShape="0">
              <a:prstClr val="black">
                <a:alpha val="40000"/>
              </a:prstClr>
            </a:outerShdw>
          </a:effectLst>
        </p:spPr>
      </p:pic>
      <p:pic>
        <p:nvPicPr>
          <p:cNvPr id="34" name="Grafik 5" descr="liq2.png">
            <a:extLst>
              <a:ext uri="{FF2B5EF4-FFF2-40B4-BE49-F238E27FC236}">
                <a16:creationId xmlns:a16="http://schemas.microsoft.com/office/drawing/2014/main" id="{BD4CDE8F-436E-2440-84DF-7D76523191B2}"/>
              </a:ext>
            </a:extLst>
          </p:cNvPr>
          <p:cNvPicPr>
            <a:picLocks noChangeAspect="1"/>
          </p:cNvPicPr>
          <p:nvPr/>
        </p:nvPicPr>
        <p:blipFill>
          <a:blip r:embed="rId6"/>
          <a:srcRect l="25243" t="17057" r="24265" b="17726"/>
          <a:stretch>
            <a:fillRect/>
          </a:stretch>
        </p:blipFill>
        <p:spPr>
          <a:xfrm>
            <a:off x="2170280" y="4906979"/>
            <a:ext cx="317746" cy="325293"/>
          </a:xfrm>
          <a:prstGeom prst="roundRect">
            <a:avLst>
              <a:gd name="adj" fmla="val 4247"/>
            </a:avLst>
          </a:prstGeom>
          <a:ln w="19050">
            <a:solidFill>
              <a:schemeClr val="tx1"/>
            </a:solidFill>
          </a:ln>
          <a:effectLst>
            <a:outerShdw blurRad="50800" dist="38100" dir="2700000" algn="tl" rotWithShape="0">
              <a:prstClr val="black">
                <a:alpha val="40000"/>
              </a:prstClr>
            </a:outerShdw>
          </a:effectLst>
        </p:spPr>
      </p:pic>
      <p:grpSp>
        <p:nvGrpSpPr>
          <p:cNvPr id="35" name="Group 22">
            <a:extLst>
              <a:ext uri="{FF2B5EF4-FFF2-40B4-BE49-F238E27FC236}">
                <a16:creationId xmlns:a16="http://schemas.microsoft.com/office/drawing/2014/main" id="{0A774FEB-15FE-D14E-86F8-8C91C2F4ADB2}"/>
              </a:ext>
            </a:extLst>
          </p:cNvPr>
          <p:cNvGrpSpPr>
            <a:grpSpLocks/>
          </p:cNvGrpSpPr>
          <p:nvPr/>
        </p:nvGrpSpPr>
        <p:grpSpPr bwMode="auto">
          <a:xfrm>
            <a:off x="1046144" y="4935266"/>
            <a:ext cx="1439350" cy="526018"/>
            <a:chOff x="5364139" y="3343810"/>
            <a:chExt cx="2727986" cy="1295281"/>
          </a:xfrm>
        </p:grpSpPr>
        <p:cxnSp>
          <p:nvCxnSpPr>
            <p:cNvPr id="36" name="Straight Arrow Connector 35">
              <a:extLst>
                <a:ext uri="{FF2B5EF4-FFF2-40B4-BE49-F238E27FC236}">
                  <a16:creationId xmlns:a16="http://schemas.microsoft.com/office/drawing/2014/main" id="{07035FAA-C181-1147-B862-2BD0C8A54096}"/>
                </a:ext>
              </a:extLst>
            </p:cNvPr>
            <p:cNvCxnSpPr>
              <a:cxnSpLocks/>
            </p:cNvCxnSpPr>
            <p:nvPr/>
          </p:nvCxnSpPr>
          <p:spPr>
            <a:xfrm>
              <a:off x="7732632" y="3582345"/>
              <a:ext cx="359493" cy="8558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A145016-3F0E-3F45-BACE-618D67835969}"/>
                </a:ext>
              </a:extLst>
            </p:cNvPr>
            <p:cNvCxnSpPr>
              <a:cxnSpLocks/>
            </p:cNvCxnSpPr>
            <p:nvPr/>
          </p:nvCxnSpPr>
          <p:spPr>
            <a:xfrm flipV="1">
              <a:off x="6590168" y="3827615"/>
              <a:ext cx="1429489" cy="81147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63B101-1508-AA43-98FF-87268BE0F1B2}"/>
                </a:ext>
              </a:extLst>
            </p:cNvPr>
            <p:cNvCxnSpPr>
              <a:cxnSpLocks/>
            </p:cNvCxnSpPr>
            <p:nvPr/>
          </p:nvCxnSpPr>
          <p:spPr>
            <a:xfrm flipH="1" flipV="1">
              <a:off x="5364139" y="3343810"/>
              <a:ext cx="1019017" cy="89150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0" name="TextBox 14">
            <a:extLst>
              <a:ext uri="{FF2B5EF4-FFF2-40B4-BE49-F238E27FC236}">
                <a16:creationId xmlns:a16="http://schemas.microsoft.com/office/drawing/2014/main" id="{9DCA7913-C60E-FD46-B07E-61E35970224F}"/>
              </a:ext>
            </a:extLst>
          </p:cNvPr>
          <p:cNvSpPr txBox="1">
            <a:spLocks noChangeArrowheads="1"/>
          </p:cNvSpPr>
          <p:nvPr/>
        </p:nvSpPr>
        <p:spPr bwMode="auto">
          <a:xfrm>
            <a:off x="1728780" y="4658267"/>
            <a:ext cx="11213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GalaxiePolaris-Medium" charset="0"/>
                <a:ea typeface="ＭＳ Ｐゴシック" panose="020B0600070205080204" pitchFamily="34" charset="-128"/>
                <a:cs typeface="GalaxiePolaris-Medium" charset="0"/>
              </a:defRPr>
            </a:lvl1pPr>
            <a:lvl2pPr marL="742950" indent="-285750">
              <a:spcBef>
                <a:spcPct val="20000"/>
              </a:spcBef>
              <a:buFont typeface="Arial" panose="020B0604020202020204" pitchFamily="34" charset="0"/>
              <a:buChar char="–"/>
              <a:defRPr sz="2400">
                <a:solidFill>
                  <a:schemeClr val="tx1"/>
                </a:solidFill>
                <a:latin typeface="GalaxiePolaris-Medium" charset="0"/>
                <a:ea typeface="ＭＳ Ｐゴシック" panose="020B0600070205080204" pitchFamily="34" charset="-128"/>
                <a:cs typeface="GalaxiePolaris-Medium" charset="0"/>
              </a:defRPr>
            </a:lvl2pPr>
            <a:lvl3pPr marL="1143000" indent="-228600">
              <a:spcBef>
                <a:spcPct val="20000"/>
              </a:spcBef>
              <a:buFont typeface="Arial" panose="020B0604020202020204" pitchFamily="34" charset="0"/>
              <a:buChar char="•"/>
              <a:defRPr sz="2000">
                <a:solidFill>
                  <a:schemeClr val="tx1"/>
                </a:solidFill>
                <a:latin typeface="GalaxiePolaris-Medium" charset="0"/>
                <a:ea typeface="ＭＳ Ｐゴシック" panose="020B0600070205080204" pitchFamily="34" charset="-128"/>
                <a:cs typeface="GalaxiePolaris-Medium" charset="0"/>
              </a:defRPr>
            </a:lvl3pPr>
            <a:lvl4pPr marL="1600200" indent="-228600">
              <a:spcBef>
                <a:spcPct val="20000"/>
              </a:spcBef>
              <a:buFont typeface="Arial" panose="020B0604020202020204" pitchFamily="34" charset="0"/>
              <a:buChar char="–"/>
              <a:defRPr sz="1600">
                <a:solidFill>
                  <a:schemeClr val="tx1"/>
                </a:solidFill>
                <a:latin typeface="GalaxiePolaris-Medium" charset="0"/>
                <a:ea typeface="ＭＳ Ｐゴシック" panose="020B0600070205080204" pitchFamily="34" charset="-128"/>
                <a:cs typeface="GalaxiePolaris-Medium" charset="0"/>
              </a:defRPr>
            </a:lvl4pPr>
            <a:lvl5pPr marL="2057400" indent="-228600">
              <a:spcBef>
                <a:spcPct val="20000"/>
              </a:spcBef>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9pPr>
          </a:lstStyle>
          <a:p>
            <a:pPr algn="ctr">
              <a:spcBef>
                <a:spcPct val="0"/>
              </a:spcBef>
              <a:buFontTx/>
              <a:buNone/>
            </a:pPr>
            <a:r>
              <a:rPr lang="en-US" altLang="en-US" sz="1200" dirty="0">
                <a:latin typeface="Arial" panose="020B0604020202020204" pitchFamily="34" charset="0"/>
                <a:cs typeface="Arial" panose="020B0604020202020204" pitchFamily="34" charset="0"/>
              </a:rPr>
              <a:t>Liquid Box</a:t>
            </a:r>
          </a:p>
        </p:txBody>
      </p:sp>
      <p:sp>
        <p:nvSpPr>
          <p:cNvPr id="41" name="TextBox 25">
            <a:extLst>
              <a:ext uri="{FF2B5EF4-FFF2-40B4-BE49-F238E27FC236}">
                <a16:creationId xmlns:a16="http://schemas.microsoft.com/office/drawing/2014/main" id="{51B4E342-3634-E84A-B46E-0D7AB8CD80FD}"/>
              </a:ext>
            </a:extLst>
          </p:cNvPr>
          <p:cNvSpPr txBox="1">
            <a:spLocks noChangeArrowheads="1"/>
          </p:cNvSpPr>
          <p:nvPr/>
        </p:nvSpPr>
        <p:spPr bwMode="auto">
          <a:xfrm>
            <a:off x="637945" y="4597222"/>
            <a:ext cx="1202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GalaxiePolaris-Medium" charset="0"/>
                <a:ea typeface="ＭＳ Ｐゴシック" panose="020B0600070205080204" pitchFamily="34" charset="-128"/>
                <a:cs typeface="GalaxiePolaris-Medium" charset="0"/>
              </a:defRPr>
            </a:lvl1pPr>
            <a:lvl2pPr marL="742950" indent="-285750">
              <a:spcBef>
                <a:spcPct val="20000"/>
              </a:spcBef>
              <a:buFont typeface="Arial" panose="020B0604020202020204" pitchFamily="34" charset="0"/>
              <a:buChar char="–"/>
              <a:defRPr sz="2400">
                <a:solidFill>
                  <a:schemeClr val="tx1"/>
                </a:solidFill>
                <a:latin typeface="GalaxiePolaris-Medium" charset="0"/>
                <a:ea typeface="ＭＳ Ｐゴシック" panose="020B0600070205080204" pitchFamily="34" charset="-128"/>
                <a:cs typeface="GalaxiePolaris-Medium" charset="0"/>
              </a:defRPr>
            </a:lvl2pPr>
            <a:lvl3pPr marL="1143000" indent="-228600">
              <a:spcBef>
                <a:spcPct val="20000"/>
              </a:spcBef>
              <a:buFont typeface="Arial" panose="020B0604020202020204" pitchFamily="34" charset="0"/>
              <a:buChar char="•"/>
              <a:defRPr sz="2000">
                <a:solidFill>
                  <a:schemeClr val="tx1"/>
                </a:solidFill>
                <a:latin typeface="GalaxiePolaris-Medium" charset="0"/>
                <a:ea typeface="ＭＳ Ｐゴシック" panose="020B0600070205080204" pitchFamily="34" charset="-128"/>
                <a:cs typeface="GalaxiePolaris-Medium" charset="0"/>
              </a:defRPr>
            </a:lvl3pPr>
            <a:lvl4pPr marL="1600200" indent="-228600">
              <a:spcBef>
                <a:spcPct val="20000"/>
              </a:spcBef>
              <a:buFont typeface="Arial" panose="020B0604020202020204" pitchFamily="34" charset="0"/>
              <a:buChar char="–"/>
              <a:defRPr sz="1600">
                <a:solidFill>
                  <a:schemeClr val="tx1"/>
                </a:solidFill>
                <a:latin typeface="GalaxiePolaris-Medium" charset="0"/>
                <a:ea typeface="ＭＳ Ｐゴシック" panose="020B0600070205080204" pitchFamily="34" charset="-128"/>
                <a:cs typeface="GalaxiePolaris-Medium" charset="0"/>
              </a:defRPr>
            </a:lvl4pPr>
            <a:lvl5pPr marL="2057400" indent="-228600">
              <a:spcBef>
                <a:spcPct val="20000"/>
              </a:spcBef>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9pPr>
          </a:lstStyle>
          <a:p>
            <a:pPr algn="ctr">
              <a:spcBef>
                <a:spcPct val="0"/>
              </a:spcBef>
              <a:buFontTx/>
              <a:buNone/>
            </a:pPr>
            <a:r>
              <a:rPr lang="en-US" altLang="en-US" sz="1200" dirty="0">
                <a:latin typeface="Arial" panose="020B0604020202020204" pitchFamily="34" charset="0"/>
                <a:cs typeface="Arial" panose="020B0604020202020204" pitchFamily="34" charset="0"/>
              </a:rPr>
              <a:t>Vapor Box</a:t>
            </a:r>
          </a:p>
        </p:txBody>
      </p:sp>
      <p:pic>
        <p:nvPicPr>
          <p:cNvPr id="42" name="Picture 11">
            <a:extLst>
              <a:ext uri="{FF2B5EF4-FFF2-40B4-BE49-F238E27FC236}">
                <a16:creationId xmlns:a16="http://schemas.microsoft.com/office/drawing/2014/main" id="{E1818C6B-BE7A-A843-8B2B-1ED94183D1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8563" y="4784948"/>
            <a:ext cx="564044" cy="52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0817915-1D23-194D-8BAA-18DCE8098577}"/>
                  </a:ext>
                </a:extLst>
              </p:cNvPr>
              <p:cNvSpPr txBox="1"/>
              <p:nvPr/>
            </p:nvSpPr>
            <p:spPr>
              <a:xfrm>
                <a:off x="1794057" y="5391777"/>
                <a:ext cx="1214450" cy="714106"/>
              </a:xfrm>
              <a:prstGeom prst="rect">
                <a:avLst/>
              </a:prstGeom>
              <a:noFill/>
            </p:spPr>
            <p:txBody>
              <a:bodyPr wrap="square" rtlCol="0">
                <a:spAutoFit/>
              </a:bodyPr>
              <a:lstStyle/>
              <a:p>
                <a:pPr algn="ctr">
                  <a:lnSpc>
                    <a:spcPct val="110000"/>
                  </a:lnSpc>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𝑖</m:t>
                          </m:r>
                        </m:sub>
                        <m:sup>
                          <m:r>
                            <a:rPr lang="en-US" sz="1200" b="0" i="1" smtClean="0">
                              <a:latin typeface="Cambria Math" panose="02040503050406030204" pitchFamily="18" charset="0"/>
                              <a:ea typeface="Cambria Math" panose="02040503050406030204" pitchFamily="18" charset="0"/>
                            </a:rPr>
                            <m:t>𝑉</m:t>
                          </m:r>
                        </m:sup>
                      </m:sSubSup>
                      <m:r>
                        <a:rPr lang="en-US" sz="1200" i="1">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𝑖</m:t>
                          </m:r>
                        </m:sub>
                        <m:sup>
                          <m:r>
                            <a:rPr lang="en-US" sz="1200" b="0" i="1" smtClean="0">
                              <a:latin typeface="Cambria Math" panose="02040503050406030204" pitchFamily="18" charset="0"/>
                              <a:ea typeface="Cambria Math" panose="02040503050406030204" pitchFamily="18" charset="0"/>
                            </a:rPr>
                            <m:t>𝐿</m:t>
                          </m:r>
                        </m:sup>
                      </m:sSubSup>
                    </m:oMath>
                  </m:oMathPara>
                </a14:m>
                <a:endParaRPr lang="en-US" sz="1200" dirty="0"/>
              </a:p>
              <a:p>
                <a:pPr>
                  <a:lnSpc>
                    <a:spcPct val="110000"/>
                  </a:lnSpc>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𝑃</m:t>
                          </m:r>
                        </m:e>
                        <m:sup>
                          <m:r>
                            <a:rPr lang="en-US" sz="1200" b="0" i="1" smtClean="0">
                              <a:latin typeface="Cambria Math" panose="02040503050406030204" pitchFamily="18" charset="0"/>
                            </a:rPr>
                            <m:t>𝑉</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𝑃</m:t>
                          </m:r>
                        </m:e>
                        <m:sup>
                          <m:r>
                            <a:rPr lang="en-US" sz="1200" b="0" i="1" smtClean="0">
                              <a:latin typeface="Cambria Math" panose="02040503050406030204" pitchFamily="18" charset="0"/>
                            </a:rPr>
                            <m:t>𝐿</m:t>
                          </m:r>
                        </m:sup>
                      </m:sSup>
                    </m:oMath>
                  </m:oMathPara>
                </a14:m>
                <a:endParaRPr lang="en-US" sz="1200" dirty="0"/>
              </a:p>
              <a:p>
                <a:pPr>
                  <a:lnSpc>
                    <a:spcPct val="110000"/>
                  </a:lnSpc>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𝑇</m:t>
                          </m:r>
                        </m:e>
                        <m:sup>
                          <m:r>
                            <a:rPr lang="en-US" sz="1200" b="0" i="1" smtClean="0">
                              <a:latin typeface="Cambria Math" panose="02040503050406030204" pitchFamily="18" charset="0"/>
                            </a:rPr>
                            <m:t>𝑉</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𝑇</m:t>
                          </m:r>
                        </m:e>
                        <m:sup>
                          <m:r>
                            <a:rPr lang="en-US" sz="1200" b="0" i="1" smtClean="0">
                              <a:latin typeface="Cambria Math" panose="02040503050406030204" pitchFamily="18" charset="0"/>
                            </a:rPr>
                            <m:t>𝐿</m:t>
                          </m:r>
                        </m:sup>
                      </m:sSup>
                    </m:oMath>
                  </m:oMathPara>
                </a14:m>
                <a:endParaRPr lang="en-US" sz="1200" dirty="0"/>
              </a:p>
            </p:txBody>
          </p:sp>
        </mc:Choice>
        <mc:Fallback xmlns="">
          <p:sp>
            <p:nvSpPr>
              <p:cNvPr id="43" name="TextBox 42">
                <a:extLst>
                  <a:ext uri="{FF2B5EF4-FFF2-40B4-BE49-F238E27FC236}">
                    <a16:creationId xmlns:a16="http://schemas.microsoft.com/office/drawing/2014/main" id="{E0817915-1D23-194D-8BAA-18DCE8098577}"/>
                  </a:ext>
                </a:extLst>
              </p:cNvPr>
              <p:cNvSpPr txBox="1">
                <a:spLocks noRot="1" noChangeAspect="1" noMove="1" noResize="1" noEditPoints="1" noAdjustHandles="1" noChangeArrowheads="1" noChangeShapeType="1" noTextEdit="1"/>
              </p:cNvSpPr>
              <p:nvPr/>
            </p:nvSpPr>
            <p:spPr>
              <a:xfrm>
                <a:off x="1794057" y="5391777"/>
                <a:ext cx="1214450" cy="714106"/>
              </a:xfrm>
              <a:prstGeom prst="rect">
                <a:avLst/>
              </a:prstGeom>
              <a:blipFill>
                <a:blip r:embed="rId8"/>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DED7DAAF-07E2-6E4F-83BC-99C22C0E8DA5}"/>
              </a:ext>
            </a:extLst>
          </p:cNvPr>
          <p:cNvSpPr txBox="1"/>
          <p:nvPr/>
        </p:nvSpPr>
        <p:spPr>
          <a:xfrm>
            <a:off x="1148621" y="1655673"/>
            <a:ext cx="1661298" cy="369332"/>
          </a:xfrm>
          <a:prstGeom prst="rect">
            <a:avLst/>
          </a:prstGeom>
          <a:noFill/>
        </p:spPr>
        <p:txBody>
          <a:bodyPr wrap="square">
            <a:spAutoFit/>
          </a:bodyPr>
          <a:lstStyle/>
          <a:p>
            <a:pPr algn="ctr"/>
            <a:r>
              <a:rPr lang="en-US" b="1" dirty="0">
                <a:solidFill>
                  <a:schemeClr val="tx1"/>
                </a:solidFill>
              </a:rPr>
              <a:t>Experiments</a:t>
            </a:r>
          </a:p>
        </p:txBody>
      </p:sp>
      <p:sp>
        <p:nvSpPr>
          <p:cNvPr id="50" name="TextBox 49">
            <a:extLst>
              <a:ext uri="{FF2B5EF4-FFF2-40B4-BE49-F238E27FC236}">
                <a16:creationId xmlns:a16="http://schemas.microsoft.com/office/drawing/2014/main" id="{C33B76C6-71DC-624F-8E92-296F575C5359}"/>
              </a:ext>
            </a:extLst>
          </p:cNvPr>
          <p:cNvSpPr txBox="1"/>
          <p:nvPr/>
        </p:nvSpPr>
        <p:spPr>
          <a:xfrm>
            <a:off x="490700" y="4293891"/>
            <a:ext cx="2871835" cy="369332"/>
          </a:xfrm>
          <a:prstGeom prst="rect">
            <a:avLst/>
          </a:prstGeom>
          <a:noFill/>
        </p:spPr>
        <p:txBody>
          <a:bodyPr wrap="square">
            <a:spAutoFit/>
          </a:bodyPr>
          <a:lstStyle/>
          <a:p>
            <a:pPr algn="ctr"/>
            <a:r>
              <a:rPr lang="en-US" b="1" dirty="0">
                <a:solidFill>
                  <a:schemeClr val="tx1"/>
                </a:solidFill>
              </a:rPr>
              <a:t>Molecular Simulations</a:t>
            </a:r>
          </a:p>
        </p:txBody>
      </p:sp>
      <p:sp>
        <p:nvSpPr>
          <p:cNvPr id="6" name="Rectangle 5">
            <a:extLst>
              <a:ext uri="{FF2B5EF4-FFF2-40B4-BE49-F238E27FC236}">
                <a16:creationId xmlns:a16="http://schemas.microsoft.com/office/drawing/2014/main" id="{2ECA761E-D404-E84A-8A55-CF0EB7B8F07C}"/>
              </a:ext>
            </a:extLst>
          </p:cNvPr>
          <p:cNvSpPr/>
          <p:nvPr/>
        </p:nvSpPr>
        <p:spPr>
          <a:xfrm>
            <a:off x="434751" y="1615973"/>
            <a:ext cx="3050326" cy="46589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4EB05AA-AD73-8745-836D-165CB654592E}"/>
              </a:ext>
            </a:extLst>
          </p:cNvPr>
          <p:cNvSpPr/>
          <p:nvPr/>
        </p:nvSpPr>
        <p:spPr>
          <a:xfrm>
            <a:off x="8751531" y="1615972"/>
            <a:ext cx="3050326" cy="46589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6C6C5A9-EAE0-4F46-8DA7-41F83B73CD6E}"/>
              </a:ext>
            </a:extLst>
          </p:cNvPr>
          <p:cNvSpPr txBox="1"/>
          <p:nvPr/>
        </p:nvSpPr>
        <p:spPr>
          <a:xfrm>
            <a:off x="4348919" y="4027996"/>
            <a:ext cx="3429038" cy="646331"/>
          </a:xfrm>
          <a:prstGeom prst="rect">
            <a:avLst/>
          </a:prstGeom>
          <a:noFill/>
        </p:spPr>
        <p:txBody>
          <a:bodyPr wrap="square">
            <a:spAutoFit/>
          </a:bodyPr>
          <a:lstStyle/>
          <a:p>
            <a:pPr algn="ctr"/>
            <a:r>
              <a:rPr lang="en-US" b="1" dirty="0">
                <a:solidFill>
                  <a:schemeClr val="tx1"/>
                </a:solidFill>
              </a:rPr>
              <a:t>Thermodynamic Modeling &amp; Parameter Estimation</a:t>
            </a:r>
          </a:p>
        </p:txBody>
      </p:sp>
      <p:sp>
        <p:nvSpPr>
          <p:cNvPr id="53" name="Rectangle 52">
            <a:extLst>
              <a:ext uri="{FF2B5EF4-FFF2-40B4-BE49-F238E27FC236}">
                <a16:creationId xmlns:a16="http://schemas.microsoft.com/office/drawing/2014/main" id="{8B7C43F4-4E9D-5F40-A029-CE554DE52AA0}"/>
              </a:ext>
            </a:extLst>
          </p:cNvPr>
          <p:cNvSpPr/>
          <p:nvPr/>
        </p:nvSpPr>
        <p:spPr>
          <a:xfrm>
            <a:off x="4348919" y="4095078"/>
            <a:ext cx="3538770" cy="21798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28">
            <a:extLst>
              <a:ext uri="{FF2B5EF4-FFF2-40B4-BE49-F238E27FC236}">
                <a16:creationId xmlns:a16="http://schemas.microsoft.com/office/drawing/2014/main" id="{12DAFB42-582A-F54B-88BE-54564DC0BBBE}"/>
              </a:ext>
            </a:extLst>
          </p:cNvPr>
          <p:cNvSpPr/>
          <p:nvPr/>
        </p:nvSpPr>
        <p:spPr>
          <a:xfrm rot="16200000">
            <a:off x="3754037" y="4632508"/>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F3BA354-6D52-2E4E-99FC-180EA43C9381}"/>
              </a:ext>
            </a:extLst>
          </p:cNvPr>
          <p:cNvSpPr txBox="1"/>
          <p:nvPr/>
        </p:nvSpPr>
        <p:spPr>
          <a:xfrm>
            <a:off x="638835" y="6082578"/>
            <a:ext cx="2484797" cy="184666"/>
          </a:xfrm>
          <a:prstGeom prst="rect">
            <a:avLst/>
          </a:prstGeom>
          <a:noFill/>
        </p:spPr>
        <p:txBody>
          <a:bodyPr wrap="square">
            <a:spAutoFit/>
          </a:bodyPr>
          <a:lstStyle/>
          <a:p>
            <a:r>
              <a:rPr lang="en-US" sz="600" dirty="0"/>
              <a:t>Mullen, </a:t>
            </a:r>
            <a:r>
              <a:rPr lang="en-US" sz="600" dirty="0" err="1"/>
              <a:t>Corcelli</a:t>
            </a:r>
            <a:r>
              <a:rPr lang="en-US" sz="600" dirty="0"/>
              <a:t> &amp; </a:t>
            </a:r>
            <a:r>
              <a:rPr lang="en-US" sz="600" dirty="0" err="1"/>
              <a:t>Maginn</a:t>
            </a:r>
            <a:r>
              <a:rPr lang="en-US" sz="600" dirty="0"/>
              <a:t> (</a:t>
            </a:r>
            <a:r>
              <a:rPr lang="de-DE" sz="600" i="1" dirty="0"/>
              <a:t>2018</a:t>
            </a:r>
            <a:r>
              <a:rPr lang="en-US" sz="600" dirty="0"/>
              <a:t>), </a:t>
            </a:r>
            <a:r>
              <a:rPr lang="de-DE" sz="600" i="1" dirty="0"/>
              <a:t>: J. Phys. Chem. </a:t>
            </a:r>
            <a:r>
              <a:rPr lang="de-DE" sz="600" i="1" dirty="0" err="1"/>
              <a:t>Lett</a:t>
            </a:r>
            <a:r>
              <a:rPr lang="de-DE" sz="600" i="1" dirty="0"/>
              <a:t>.</a:t>
            </a:r>
            <a:endParaRPr lang="en-US" sz="600" dirty="0"/>
          </a:p>
        </p:txBody>
      </p:sp>
      <p:sp>
        <p:nvSpPr>
          <p:cNvPr id="56" name="TextBox 55">
            <a:extLst>
              <a:ext uri="{FF2B5EF4-FFF2-40B4-BE49-F238E27FC236}">
                <a16:creationId xmlns:a16="http://schemas.microsoft.com/office/drawing/2014/main" id="{D8A808C3-DEFB-8C47-BF4C-49CD020E8733}"/>
              </a:ext>
            </a:extLst>
          </p:cNvPr>
          <p:cNvSpPr txBox="1"/>
          <p:nvPr/>
        </p:nvSpPr>
        <p:spPr>
          <a:xfrm>
            <a:off x="490700" y="3933137"/>
            <a:ext cx="2871835" cy="276999"/>
          </a:xfrm>
          <a:prstGeom prst="rect">
            <a:avLst/>
          </a:prstGeom>
          <a:noFill/>
        </p:spPr>
        <p:txBody>
          <a:bodyPr wrap="square">
            <a:spAutoFit/>
          </a:bodyPr>
          <a:lstStyle/>
          <a:p>
            <a:r>
              <a:rPr lang="en-US" sz="600" dirty="0" err="1"/>
              <a:t>Turnaoglu</a:t>
            </a:r>
            <a:r>
              <a:rPr lang="en-US" sz="600" dirty="0"/>
              <a:t>, Ritchie &amp; </a:t>
            </a:r>
            <a:r>
              <a:rPr lang="en-US" sz="600" dirty="0" err="1"/>
              <a:t>Shiflett</a:t>
            </a:r>
            <a:r>
              <a:rPr lang="en-US" sz="600" dirty="0"/>
              <a:t> (2019), </a:t>
            </a:r>
            <a:r>
              <a:rPr lang="en-US" sz="600" i="1" dirty="0"/>
              <a:t>J. Chem. Eng. Data</a:t>
            </a:r>
          </a:p>
          <a:p>
            <a:r>
              <a:rPr lang="en-US" sz="600" dirty="0" err="1">
                <a:solidFill>
                  <a:srgbClr val="000000"/>
                </a:solidFill>
                <a:latin typeface="Arial" panose="020B0604020202020204" pitchFamily="34" charset="0"/>
                <a:ea typeface="Calibri" panose="020F0502020204030204" pitchFamily="34" charset="0"/>
                <a:cs typeface="Arial" panose="020B0604020202020204" pitchFamily="34" charset="0"/>
              </a:rPr>
              <a:t>Shiflett</a:t>
            </a:r>
            <a:r>
              <a:rPr lang="en-US" sz="600" dirty="0">
                <a:solidFill>
                  <a:srgbClr val="000000"/>
                </a:solidFill>
                <a:latin typeface="Arial" panose="020B0604020202020204" pitchFamily="34" charset="0"/>
                <a:ea typeface="Calibri" panose="020F0502020204030204" pitchFamily="34" charset="0"/>
                <a:cs typeface="Arial" panose="020B0604020202020204" pitchFamily="34" charset="0"/>
              </a:rPr>
              <a:t>, M. B. and </a:t>
            </a:r>
            <a:r>
              <a:rPr lang="en-US" sz="600" dirty="0" err="1">
                <a:solidFill>
                  <a:srgbClr val="000000"/>
                </a:solidFill>
                <a:latin typeface="Arial" panose="020B0604020202020204" pitchFamily="34" charset="0"/>
                <a:ea typeface="Calibri" panose="020F0502020204030204" pitchFamily="34" charset="0"/>
                <a:cs typeface="Arial" panose="020B0604020202020204" pitchFamily="34" charset="0"/>
              </a:rPr>
              <a:t>Yokozeki</a:t>
            </a:r>
            <a:r>
              <a:rPr lang="en-US" sz="600" dirty="0">
                <a:solidFill>
                  <a:srgbClr val="000000"/>
                </a:solidFill>
                <a:latin typeface="Arial" panose="020B0604020202020204" pitchFamily="34" charset="0"/>
                <a:ea typeface="Calibri" panose="020F0502020204030204" pitchFamily="34" charset="0"/>
                <a:cs typeface="Arial" panose="020B0604020202020204" pitchFamily="34" charset="0"/>
              </a:rPr>
              <a:t>, A. </a:t>
            </a:r>
            <a:r>
              <a:rPr lang="en-US" sz="600" i="1" dirty="0" err="1">
                <a:solidFill>
                  <a:srgbClr val="000000"/>
                </a:solidFill>
                <a:latin typeface="Arial" panose="020B0604020202020204" pitchFamily="34" charset="0"/>
                <a:ea typeface="Calibri" panose="020F0502020204030204" pitchFamily="34" charset="0"/>
                <a:cs typeface="Arial" panose="020B0604020202020204" pitchFamily="34" charset="0"/>
              </a:rPr>
              <a:t>Chimica</a:t>
            </a:r>
            <a:r>
              <a:rPr lang="en-US" sz="6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600" i="1" dirty="0" err="1">
                <a:solidFill>
                  <a:srgbClr val="000000"/>
                </a:solidFill>
                <a:latin typeface="Arial" panose="020B0604020202020204" pitchFamily="34" charset="0"/>
                <a:ea typeface="Calibri" panose="020F0502020204030204" pitchFamily="34" charset="0"/>
                <a:cs typeface="Arial" panose="020B0604020202020204" pitchFamily="34" charset="0"/>
              </a:rPr>
              <a:t>Oggi</a:t>
            </a:r>
            <a:r>
              <a:rPr lang="en-US" sz="600" i="1" dirty="0">
                <a:solidFill>
                  <a:srgbClr val="000000"/>
                </a:solidFill>
                <a:latin typeface="Arial" panose="020B0604020202020204" pitchFamily="34" charset="0"/>
                <a:ea typeface="Calibri" panose="020F0502020204030204" pitchFamily="34" charset="0"/>
                <a:cs typeface="Arial" panose="020B0604020202020204" pitchFamily="34" charset="0"/>
              </a:rPr>
              <a:t> - Chemistry Today</a:t>
            </a:r>
            <a:r>
              <a:rPr lang="en-US" sz="600" dirty="0">
                <a:solidFill>
                  <a:srgbClr val="000000"/>
                </a:solidFill>
                <a:latin typeface="Arial" panose="020B0604020202020204" pitchFamily="34" charset="0"/>
                <a:ea typeface="Calibri" panose="020F0502020204030204" pitchFamily="34" charset="0"/>
                <a:cs typeface="Arial" panose="020B0604020202020204" pitchFamily="34" charset="0"/>
              </a:rPr>
              <a:t>, 24(2). (2006).</a:t>
            </a:r>
          </a:p>
        </p:txBody>
      </p:sp>
      <p:sp>
        <p:nvSpPr>
          <p:cNvPr id="57" name="Rectangle 56">
            <a:extLst>
              <a:ext uri="{FF2B5EF4-FFF2-40B4-BE49-F238E27FC236}">
                <a16:creationId xmlns:a16="http://schemas.microsoft.com/office/drawing/2014/main" id="{6C78C840-7AC1-A042-A13A-171CB94ACA8C}"/>
              </a:ext>
            </a:extLst>
          </p:cNvPr>
          <p:cNvSpPr/>
          <p:nvPr/>
        </p:nvSpPr>
        <p:spPr>
          <a:xfrm>
            <a:off x="4356090" y="1615973"/>
            <a:ext cx="3538770" cy="2377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Down 28">
            <a:extLst>
              <a:ext uri="{FF2B5EF4-FFF2-40B4-BE49-F238E27FC236}">
                <a16:creationId xmlns:a16="http://schemas.microsoft.com/office/drawing/2014/main" id="{E76410D7-B3D9-3347-973F-7C362D99B7A5}"/>
              </a:ext>
            </a:extLst>
          </p:cNvPr>
          <p:cNvSpPr/>
          <p:nvPr/>
        </p:nvSpPr>
        <p:spPr>
          <a:xfrm rot="5400000">
            <a:off x="8150885" y="2425900"/>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28">
            <a:extLst>
              <a:ext uri="{FF2B5EF4-FFF2-40B4-BE49-F238E27FC236}">
                <a16:creationId xmlns:a16="http://schemas.microsoft.com/office/drawing/2014/main" id="{D467CE6D-0819-BE42-8043-1AAF51B170FC}"/>
              </a:ext>
            </a:extLst>
          </p:cNvPr>
          <p:cNvSpPr/>
          <p:nvPr/>
        </p:nvSpPr>
        <p:spPr>
          <a:xfrm rot="5400000">
            <a:off x="3738033" y="2479974"/>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6379B40-8983-A94C-A741-67F5E39843FB}"/>
              </a:ext>
            </a:extLst>
          </p:cNvPr>
          <p:cNvSpPr txBox="1"/>
          <p:nvPr/>
        </p:nvSpPr>
        <p:spPr>
          <a:xfrm>
            <a:off x="4356090" y="1625383"/>
            <a:ext cx="3429038" cy="646331"/>
          </a:xfrm>
          <a:prstGeom prst="rect">
            <a:avLst/>
          </a:prstGeom>
          <a:noFill/>
        </p:spPr>
        <p:txBody>
          <a:bodyPr wrap="square">
            <a:spAutoFit/>
          </a:bodyPr>
          <a:lstStyle/>
          <a:p>
            <a:pPr algn="ctr"/>
            <a:r>
              <a:rPr lang="en-US" b="1" dirty="0">
                <a:solidFill>
                  <a:schemeClr val="tx1"/>
                </a:solidFill>
              </a:rPr>
              <a:t>Thermophysical Property Targets &amp; IL Design</a:t>
            </a:r>
          </a:p>
        </p:txBody>
      </p:sp>
      <p:sp>
        <p:nvSpPr>
          <p:cNvPr id="61" name="TextBox 60">
            <a:extLst>
              <a:ext uri="{FF2B5EF4-FFF2-40B4-BE49-F238E27FC236}">
                <a16:creationId xmlns:a16="http://schemas.microsoft.com/office/drawing/2014/main" id="{5E318C69-FA2F-D146-A17F-4633A3872BE1}"/>
              </a:ext>
            </a:extLst>
          </p:cNvPr>
          <p:cNvSpPr txBox="1"/>
          <p:nvPr/>
        </p:nvSpPr>
        <p:spPr>
          <a:xfrm>
            <a:off x="8765873" y="1731354"/>
            <a:ext cx="3050326" cy="369332"/>
          </a:xfrm>
          <a:prstGeom prst="rect">
            <a:avLst/>
          </a:prstGeom>
          <a:noFill/>
        </p:spPr>
        <p:txBody>
          <a:bodyPr wrap="square">
            <a:spAutoFit/>
          </a:bodyPr>
          <a:lstStyle/>
          <a:p>
            <a:pPr algn="ctr"/>
            <a:r>
              <a:rPr lang="en-US" b="1" dirty="0">
                <a:solidFill>
                  <a:schemeClr val="tx1"/>
                </a:solidFill>
              </a:rPr>
              <a:t>Process Design</a:t>
            </a:r>
          </a:p>
        </p:txBody>
      </p:sp>
      <p:sp>
        <p:nvSpPr>
          <p:cNvPr id="62" name="TextBox 61">
            <a:extLst>
              <a:ext uri="{FF2B5EF4-FFF2-40B4-BE49-F238E27FC236}">
                <a16:creationId xmlns:a16="http://schemas.microsoft.com/office/drawing/2014/main" id="{3BCEA543-7668-8243-A978-6CCCE08FFBC6}"/>
              </a:ext>
            </a:extLst>
          </p:cNvPr>
          <p:cNvSpPr txBox="1"/>
          <p:nvPr/>
        </p:nvSpPr>
        <p:spPr>
          <a:xfrm>
            <a:off x="8786641" y="3551732"/>
            <a:ext cx="3050326" cy="646331"/>
          </a:xfrm>
          <a:prstGeom prst="rect">
            <a:avLst/>
          </a:prstGeom>
          <a:noFill/>
        </p:spPr>
        <p:txBody>
          <a:bodyPr wrap="square">
            <a:spAutoFit/>
          </a:bodyPr>
          <a:lstStyle/>
          <a:p>
            <a:pPr algn="ctr"/>
            <a:r>
              <a:rPr lang="en-US" b="1" dirty="0">
                <a:solidFill>
                  <a:schemeClr val="tx1"/>
                </a:solidFill>
              </a:rPr>
              <a:t>Technoeconomic</a:t>
            </a:r>
          </a:p>
          <a:p>
            <a:pPr algn="ctr"/>
            <a:r>
              <a:rPr lang="en-US" b="1" dirty="0">
                <a:solidFill>
                  <a:schemeClr val="tx1"/>
                </a:solidFill>
              </a:rPr>
              <a:t>Analysis</a:t>
            </a:r>
          </a:p>
        </p:txBody>
      </p:sp>
      <p:pic>
        <p:nvPicPr>
          <p:cNvPr id="64" name="Picture 63">
            <a:extLst>
              <a:ext uri="{FF2B5EF4-FFF2-40B4-BE49-F238E27FC236}">
                <a16:creationId xmlns:a16="http://schemas.microsoft.com/office/drawing/2014/main" id="{C03E701A-F698-B445-B1EE-7C8E9C71D998}"/>
              </a:ext>
            </a:extLst>
          </p:cNvPr>
          <p:cNvPicPr>
            <a:picLocks noChangeAspect="1"/>
          </p:cNvPicPr>
          <p:nvPr/>
        </p:nvPicPr>
        <p:blipFill>
          <a:blip r:embed="rId9"/>
          <a:stretch>
            <a:fillRect/>
          </a:stretch>
        </p:blipFill>
        <p:spPr>
          <a:xfrm>
            <a:off x="8903323" y="4276251"/>
            <a:ext cx="2790468" cy="1820494"/>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921EE5F-7E74-C043-AF0F-1162E1C91365}"/>
                  </a:ext>
                </a:extLst>
              </p:cNvPr>
              <p:cNvSpPr txBox="1"/>
              <p:nvPr/>
            </p:nvSpPr>
            <p:spPr>
              <a:xfrm>
                <a:off x="6385314" y="5080551"/>
                <a:ext cx="1540380" cy="211896"/>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𝑚</m:t>
                          </m:r>
                        </m:sub>
                      </m:sSub>
                      <m:r>
                        <a:rPr lang="en-US" sz="800" b="0" i="1" smtClean="0">
                          <a:solidFill>
                            <a:schemeClr val="tx1"/>
                          </a:solidFill>
                          <a:latin typeface="Cambria Math" panose="02040503050406030204" pitchFamily="18" charset="0"/>
                        </a:rPr>
                        <m:t>=</m:t>
                      </m:r>
                      <m:nary>
                        <m:naryPr>
                          <m:chr m:val="∑"/>
                          <m:supHide m:val="on"/>
                          <m:ctrlPr>
                            <a:rPr lang="en-US" sz="800" b="0" i="1" smtClean="0">
                              <a:solidFill>
                                <a:schemeClr val="tx1"/>
                              </a:solidFill>
                              <a:latin typeface="Cambria Math" panose="02040503050406030204" pitchFamily="18" charset="0"/>
                            </a:rPr>
                          </m:ctrlPr>
                        </m:naryPr>
                        <m:sub>
                          <m:r>
                            <m:rPr>
                              <m:brk m:alnAt="7"/>
                            </m:rPr>
                            <a:rPr lang="en-US" sz="800" b="0" i="1" smtClean="0">
                              <a:solidFill>
                                <a:schemeClr val="tx1"/>
                              </a:solidFill>
                              <a:latin typeface="Cambria Math" panose="02040503050406030204" pitchFamily="18" charset="0"/>
                            </a:rPr>
                            <m:t>𝑖</m:t>
                          </m:r>
                        </m:sub>
                        <m:sup/>
                        <m:e>
                          <m:nary>
                            <m:naryPr>
                              <m:chr m:val="∑"/>
                              <m:supHide m:val="on"/>
                              <m:ctrlPr>
                                <a:rPr lang="en-US" sz="800" b="0" i="1" smtClean="0">
                                  <a:solidFill>
                                    <a:schemeClr val="tx1"/>
                                  </a:solidFill>
                                  <a:latin typeface="Cambria Math" panose="02040503050406030204" pitchFamily="18" charset="0"/>
                                </a:rPr>
                              </m:ctrlPr>
                            </m:naryPr>
                            <m:sub>
                              <m:r>
                                <m:rPr>
                                  <m:brk m:alnAt="7"/>
                                </m:rPr>
                                <a:rPr lang="en-US" sz="800" b="0" i="1" smtClean="0">
                                  <a:solidFill>
                                    <a:schemeClr val="tx1"/>
                                  </a:solidFill>
                                  <a:latin typeface="Cambria Math" panose="02040503050406030204" pitchFamily="18" charset="0"/>
                                </a:rPr>
                                <m:t>𝑗</m:t>
                              </m:r>
                            </m:sub>
                            <m:sup/>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𝑦</m:t>
                                  </m:r>
                                </m:e>
                                <m:sub>
                                  <m:r>
                                    <a:rPr lang="en-US" sz="800" b="0" i="1" smtClean="0">
                                      <a:solidFill>
                                        <a:schemeClr val="tx1"/>
                                      </a:solidFill>
                                      <a:latin typeface="Cambria Math" panose="02040503050406030204" pitchFamily="18" charset="0"/>
                                    </a:rPr>
                                    <m:t>𝑖</m:t>
                                  </m:r>
                                </m:sub>
                              </m:sSub>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𝑦</m:t>
                                  </m:r>
                                </m:e>
                                <m:sub>
                                  <m:r>
                                    <a:rPr lang="en-US" sz="800" b="0" i="1" smtClean="0">
                                      <a:solidFill>
                                        <a:schemeClr val="tx1"/>
                                      </a:solidFill>
                                      <a:latin typeface="Cambria Math" panose="02040503050406030204" pitchFamily="18" charset="0"/>
                                    </a:rPr>
                                    <m:t>𝑗</m:t>
                                  </m:r>
                                </m:sub>
                              </m:sSub>
                            </m:e>
                          </m:nary>
                          <m:rad>
                            <m:radPr>
                              <m:degHide m:val="on"/>
                              <m:ctrlPr>
                                <a:rPr lang="en-US" sz="800" i="1">
                                  <a:solidFill>
                                    <a:schemeClr val="tx1"/>
                                  </a:solidFill>
                                  <a:latin typeface="Cambria Math" panose="02040503050406030204" pitchFamily="18" charset="0"/>
                                </a:rPr>
                              </m:ctrlPr>
                            </m:radPr>
                            <m:deg/>
                            <m:e>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𝑖</m:t>
                                  </m:r>
                                </m:sub>
                              </m:sSub>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𝑗</m:t>
                                  </m:r>
                                </m:sub>
                              </m:sSub>
                            </m:e>
                          </m:rad>
                          <m:r>
                            <a:rPr lang="en-US" sz="800" b="0" i="1" smtClean="0">
                              <a:solidFill>
                                <a:schemeClr val="tx1"/>
                              </a:solidFill>
                              <a:latin typeface="Cambria Math" panose="02040503050406030204" pitchFamily="18" charset="0"/>
                            </a:rPr>
                            <m:t>(1−</m:t>
                          </m:r>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ea typeface="Cambria Math" panose="02040503050406030204" pitchFamily="18" charset="0"/>
                                </a:rPr>
                                <m:t>𝜿</m:t>
                              </m:r>
                            </m:e>
                            <m:sub>
                              <m:r>
                                <a:rPr lang="en-US" sz="800" b="1" i="1" smtClean="0">
                                  <a:solidFill>
                                    <a:schemeClr val="tx1"/>
                                  </a:solidFill>
                                  <a:latin typeface="Cambria Math" panose="02040503050406030204" pitchFamily="18" charset="0"/>
                                </a:rPr>
                                <m:t>𝒊𝒋</m:t>
                              </m:r>
                            </m:sub>
                          </m:sSub>
                          <m:r>
                            <a:rPr lang="en-US" sz="800" b="0" i="1" smtClean="0">
                              <a:solidFill>
                                <a:schemeClr val="tx1"/>
                              </a:solidFill>
                              <a:latin typeface="Cambria Math" panose="02040503050406030204" pitchFamily="18" charset="0"/>
                            </a:rPr>
                            <m:t>)</m:t>
                          </m:r>
                        </m:e>
                      </m:nary>
                    </m:oMath>
                  </m:oMathPara>
                </a14:m>
                <a:endParaRPr lang="en-US" sz="800" dirty="0">
                  <a:solidFill>
                    <a:schemeClr val="tx1"/>
                  </a:solidFill>
                </a:endParaRPr>
              </a:p>
            </p:txBody>
          </p:sp>
        </mc:Choice>
        <mc:Fallback xmlns="">
          <p:sp>
            <p:nvSpPr>
              <p:cNvPr id="48" name="TextBox 47">
                <a:extLst>
                  <a:ext uri="{FF2B5EF4-FFF2-40B4-BE49-F238E27FC236}">
                    <a16:creationId xmlns:a16="http://schemas.microsoft.com/office/drawing/2014/main" id="{A921EE5F-7E74-C043-AF0F-1162E1C91365}"/>
                  </a:ext>
                </a:extLst>
              </p:cNvPr>
              <p:cNvSpPr txBox="1">
                <a:spLocks noRot="1" noChangeAspect="1" noMove="1" noResize="1" noEditPoints="1" noAdjustHandles="1" noChangeArrowheads="1" noChangeShapeType="1" noTextEdit="1"/>
              </p:cNvSpPr>
              <p:nvPr/>
            </p:nvSpPr>
            <p:spPr>
              <a:xfrm>
                <a:off x="6385314" y="5080551"/>
                <a:ext cx="1540380" cy="211896"/>
              </a:xfrm>
              <a:prstGeom prst="rect">
                <a:avLst/>
              </a:prstGeom>
              <a:blipFill>
                <a:blip r:embed="rId15"/>
                <a:stretch>
                  <a:fillRect l="-3279" t="-188889" b="-305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354CD36-D88B-8B42-85C0-FF163A23090E}"/>
                  </a:ext>
                </a:extLst>
              </p:cNvPr>
              <p:cNvSpPr txBox="1"/>
              <p:nvPr/>
            </p:nvSpPr>
            <p:spPr>
              <a:xfrm>
                <a:off x="6296743" y="4777843"/>
                <a:ext cx="1710460" cy="1575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𝑃</m:t>
                      </m:r>
                      <m:r>
                        <a:rPr lang="en-US" sz="800" b="0" i="1" smtClean="0">
                          <a:solidFill>
                            <a:schemeClr val="tx1"/>
                          </a:solidFill>
                          <a:latin typeface="Cambria Math" panose="02040503050406030204" pitchFamily="18" charset="0"/>
                        </a:rPr>
                        <m:t>=</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𝑅𝑇</m:t>
                          </m:r>
                        </m:num>
                        <m:den>
                          <m:r>
                            <a:rPr lang="en-US" sz="800" b="0" i="1" smtClean="0">
                              <a:solidFill>
                                <a:schemeClr val="tx1"/>
                              </a:solidFill>
                              <a:latin typeface="Cambria Math" panose="02040503050406030204" pitchFamily="18" charset="0"/>
                            </a:rPr>
                            <m:t>𝑉</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𝑏</m:t>
                          </m:r>
                        </m:den>
                      </m:f>
                      <m:r>
                        <a:rPr lang="en-US" sz="800" b="0" i="1" smtClean="0">
                          <a:solidFill>
                            <a:schemeClr val="tx1"/>
                          </a:solidFill>
                          <a:latin typeface="Cambria Math" panose="02040503050406030204" pitchFamily="18" charset="0"/>
                        </a:rPr>
                        <m:t>−</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𝑎</m:t>
                          </m:r>
                        </m:num>
                        <m:den>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𝑉</m:t>
                              </m:r>
                            </m:e>
                            <m:sup>
                              <m:r>
                                <a:rPr lang="en-US" sz="800" b="0" i="1" smtClean="0">
                                  <a:solidFill>
                                    <a:schemeClr val="tx1"/>
                                  </a:solidFill>
                                  <a:latin typeface="Cambria Math" panose="02040503050406030204" pitchFamily="18" charset="0"/>
                                </a:rPr>
                                <m:t>2</m:t>
                              </m:r>
                            </m:sup>
                          </m:sSup>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𝑢𝑏𝑉</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𝑤</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𝑏</m:t>
                              </m:r>
                            </m:e>
                            <m:sup>
                              <m:r>
                                <a:rPr lang="en-US" sz="800" b="0" i="1" smtClean="0">
                                  <a:solidFill>
                                    <a:schemeClr val="tx1"/>
                                  </a:solidFill>
                                  <a:latin typeface="Cambria Math" panose="02040503050406030204" pitchFamily="18" charset="0"/>
                                </a:rPr>
                                <m:t>2</m:t>
                              </m:r>
                            </m:sup>
                          </m:sSup>
                        </m:den>
                      </m:f>
                    </m:oMath>
                  </m:oMathPara>
                </a14:m>
                <a:endParaRPr lang="en-US" sz="800" dirty="0">
                  <a:solidFill>
                    <a:schemeClr val="tx1"/>
                  </a:solidFill>
                </a:endParaRPr>
              </a:p>
            </p:txBody>
          </p:sp>
        </mc:Choice>
        <mc:Fallback xmlns="">
          <p:sp>
            <p:nvSpPr>
              <p:cNvPr id="65" name="TextBox 64">
                <a:extLst>
                  <a:ext uri="{FF2B5EF4-FFF2-40B4-BE49-F238E27FC236}">
                    <a16:creationId xmlns:a16="http://schemas.microsoft.com/office/drawing/2014/main" id="{6354CD36-D88B-8B42-85C0-FF163A23090E}"/>
                  </a:ext>
                </a:extLst>
              </p:cNvPr>
              <p:cNvSpPr txBox="1">
                <a:spLocks noRot="1" noChangeAspect="1" noMove="1" noResize="1" noEditPoints="1" noAdjustHandles="1" noChangeArrowheads="1" noChangeShapeType="1" noTextEdit="1"/>
              </p:cNvSpPr>
              <p:nvPr/>
            </p:nvSpPr>
            <p:spPr>
              <a:xfrm>
                <a:off x="6296743" y="4777843"/>
                <a:ext cx="1710460" cy="157510"/>
              </a:xfrm>
              <a:prstGeom prst="rect">
                <a:avLst/>
              </a:prstGeom>
              <a:blipFill>
                <a:blip r:embed="rId16"/>
                <a:stretch>
                  <a:fillRect b="-6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BDA7BC5-E9C1-4E49-85F8-A3B6DA9C509C}"/>
                  </a:ext>
                </a:extLst>
              </p:cNvPr>
              <p:cNvSpPr txBox="1"/>
              <p:nvPr/>
            </p:nvSpPr>
            <p:spPr>
              <a:xfrm>
                <a:off x="6657460" y="5980175"/>
                <a:ext cx="885098" cy="17076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𝑏</m:t>
                          </m:r>
                        </m:e>
                        <m:sub>
                          <m:r>
                            <a:rPr lang="en-US" sz="800" i="1">
                              <a:solidFill>
                                <a:schemeClr val="tx1"/>
                              </a:solidFill>
                              <a:latin typeface="Cambria Math" panose="02040503050406030204" pitchFamily="18" charset="0"/>
                            </a:rPr>
                            <m:t>𝑚</m:t>
                          </m:r>
                        </m:sub>
                      </m:sSub>
                      <m:r>
                        <a:rPr lang="en-US" sz="800" i="1">
                          <a:solidFill>
                            <a:schemeClr val="tx1"/>
                          </a:solidFill>
                          <a:latin typeface="Cambria Math" panose="02040503050406030204" pitchFamily="18" charset="0"/>
                        </a:rPr>
                        <m:t> </m:t>
                      </m:r>
                      <m:nary>
                        <m:naryPr>
                          <m:chr m:val="∑"/>
                          <m:limLoc m:val="subSup"/>
                          <m:ctrlPr>
                            <a:rPr lang="en-US" sz="800" i="1" smtClean="0">
                              <a:solidFill>
                                <a:schemeClr val="tx1"/>
                              </a:solidFill>
                              <a:latin typeface="Cambria Math" panose="02040503050406030204" pitchFamily="18" charset="0"/>
                            </a:rPr>
                          </m:ctrlPr>
                        </m:naryPr>
                        <m:sub>
                          <m:r>
                            <m:rPr>
                              <m:brk m:alnAt="23"/>
                            </m:rPr>
                            <a:rPr lang="en-US" sz="800" b="0" i="1" smtClean="0">
                              <a:solidFill>
                                <a:schemeClr val="tx1"/>
                              </a:solidFill>
                              <a:latin typeface="Cambria Math" panose="02040503050406030204" pitchFamily="18" charset="0"/>
                            </a:rPr>
                            <m:t>𝑖</m:t>
                          </m:r>
                          <m:r>
                            <a:rPr lang="en-US" sz="800" b="0" i="1" smtClean="0">
                              <a:solidFill>
                                <a:schemeClr val="tx1"/>
                              </a:solidFill>
                              <a:latin typeface="Cambria Math" panose="02040503050406030204" pitchFamily="18" charset="0"/>
                            </a:rPr>
                            <m:t>=1</m:t>
                          </m:r>
                        </m:sub>
                        <m:sup>
                          <m:r>
                            <a:rPr lang="en-US" sz="800" b="0" i="1" smtClean="0">
                              <a:solidFill>
                                <a:schemeClr val="tx1"/>
                              </a:solidFill>
                              <a:latin typeface="Cambria Math" panose="02040503050406030204" pitchFamily="18" charset="0"/>
                            </a:rPr>
                            <m:t>𝑁</m:t>
                          </m:r>
                        </m:sup>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𝑖</m:t>
                              </m:r>
                            </m:sub>
                          </m:sSub>
                        </m:e>
                      </m:nary>
                      <m:r>
                        <a:rPr lang="en-US" sz="800" b="0" i="1" smtClean="0">
                          <a:solidFill>
                            <a:schemeClr val="tx1"/>
                          </a:solidFill>
                          <a:latin typeface="Cambria Math" panose="02040503050406030204" pitchFamily="18" charset="0"/>
                        </a:rPr>
                        <m:t>=1</m:t>
                      </m:r>
                    </m:oMath>
                  </m:oMathPara>
                </a14:m>
                <a:endParaRPr lang="en-US" sz="800" dirty="0">
                  <a:solidFill>
                    <a:schemeClr val="tx1"/>
                  </a:solidFill>
                </a:endParaRPr>
              </a:p>
            </p:txBody>
          </p:sp>
        </mc:Choice>
        <mc:Fallback xmlns="">
          <p:sp>
            <p:nvSpPr>
              <p:cNvPr id="67" name="TextBox 66">
                <a:extLst>
                  <a:ext uri="{FF2B5EF4-FFF2-40B4-BE49-F238E27FC236}">
                    <a16:creationId xmlns:a16="http://schemas.microsoft.com/office/drawing/2014/main" id="{0BDA7BC5-E9C1-4E49-85F8-A3B6DA9C509C}"/>
                  </a:ext>
                </a:extLst>
              </p:cNvPr>
              <p:cNvSpPr txBox="1">
                <a:spLocks noRot="1" noChangeAspect="1" noMove="1" noResize="1" noEditPoints="1" noAdjustHandles="1" noChangeArrowheads="1" noChangeShapeType="1" noTextEdit="1"/>
              </p:cNvSpPr>
              <p:nvPr/>
            </p:nvSpPr>
            <p:spPr>
              <a:xfrm>
                <a:off x="6657460" y="5980175"/>
                <a:ext cx="885098" cy="170760"/>
              </a:xfrm>
              <a:prstGeom prst="rect">
                <a:avLst/>
              </a:prstGeom>
              <a:blipFill>
                <a:blip r:embed="rId17"/>
                <a:stretch>
                  <a:fillRect l="-14286" t="-226667" b="-38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88216B-CD65-0044-84FB-D395FEBB8E30}"/>
                  </a:ext>
                </a:extLst>
              </p:cNvPr>
              <p:cNvSpPr txBox="1"/>
              <p:nvPr/>
            </p:nvSpPr>
            <p:spPr>
              <a:xfrm>
                <a:off x="6440707" y="5381541"/>
                <a:ext cx="1452055" cy="19886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𝑎</m:t>
                          </m:r>
                        </m:e>
                        <m:sub>
                          <m:r>
                            <a:rPr lang="en-US" sz="800" b="0" i="1" smtClean="0">
                              <a:solidFill>
                                <a:schemeClr val="tx1"/>
                              </a:solidFill>
                              <a:latin typeface="Cambria Math" panose="02040503050406030204" pitchFamily="18" charset="0"/>
                            </a:rPr>
                            <m:t>𝑗</m:t>
                          </m:r>
                        </m:sub>
                      </m:sSub>
                      <m:r>
                        <a:rPr lang="en-US" sz="800" b="0" i="1" smtClean="0">
                          <a:solidFill>
                            <a:schemeClr val="tx1"/>
                          </a:solidFill>
                          <a:latin typeface="Cambria Math" panose="02040503050406030204" pitchFamily="18" charset="0"/>
                        </a:rPr>
                        <m:t>=0.421875</m:t>
                      </m:r>
                      <m:f>
                        <m:fPr>
                          <m:ctrlPr>
                            <a:rPr lang="en-US" sz="800" b="0" i="1" smtClean="0">
                              <a:solidFill>
                                <a:schemeClr val="tx1"/>
                              </a:solidFill>
                              <a:latin typeface="Cambria Math" panose="02040503050406030204" pitchFamily="18" charset="0"/>
                            </a:rPr>
                          </m:ctrlPr>
                        </m:fPr>
                        <m:num>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𝑅</m:t>
                              </m:r>
                            </m:e>
                            <m:sup>
                              <m:r>
                                <a:rPr lang="en-US" sz="800" b="0" i="1" smtClean="0">
                                  <a:solidFill>
                                    <a:schemeClr val="tx1"/>
                                  </a:solidFill>
                                  <a:latin typeface="Cambria Math" panose="02040503050406030204" pitchFamily="18" charset="0"/>
                                </a:rPr>
                                <m:t>2</m:t>
                              </m:r>
                            </m:sup>
                          </m:sSup>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𝐶𝑗</m:t>
                              </m:r>
                            </m:sub>
                            <m:sup>
                              <m:r>
                                <a:rPr lang="en-US" sz="800" b="0" i="1" smtClean="0">
                                  <a:solidFill>
                                    <a:schemeClr val="tx1"/>
                                  </a:solidFill>
                                  <a:latin typeface="Cambria Math" panose="02040503050406030204" pitchFamily="18" charset="0"/>
                                </a:rPr>
                                <m:t>2</m:t>
                              </m:r>
                            </m:sup>
                          </m:sSubSup>
                        </m:num>
                        <m:den>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𝑃</m:t>
                              </m:r>
                            </m:e>
                            <m:sub>
                              <m:r>
                                <a:rPr lang="en-US" sz="800" b="0" i="1" smtClean="0">
                                  <a:solidFill>
                                    <a:schemeClr val="tx1"/>
                                  </a:solidFill>
                                  <a:latin typeface="Cambria Math" panose="02040503050406030204" pitchFamily="18" charset="0"/>
                                </a:rPr>
                                <m:t>𝐶𝑗</m:t>
                              </m:r>
                            </m:sub>
                          </m:sSub>
                        </m:den>
                      </m:f>
                      <m:sSub>
                        <m:sSubPr>
                          <m:ctrlPr>
                            <a:rPr lang="en-US" sz="800" b="0" i="1" smtClean="0">
                              <a:solidFill>
                                <a:schemeClr val="tx1"/>
                              </a:solidFill>
                              <a:latin typeface="Cambria Math" panose="02040503050406030204" pitchFamily="18" charset="0"/>
                              <a:ea typeface="Cambria Math" panose="02040503050406030204" pitchFamily="18" charset="0"/>
                            </a:rPr>
                          </m:ctrlPr>
                        </m:sSubPr>
                        <m:e>
                          <m:r>
                            <a:rPr lang="en-US" sz="800" i="1">
                              <a:solidFill>
                                <a:schemeClr val="tx1"/>
                              </a:solidFill>
                              <a:latin typeface="Cambria Math" panose="02040503050406030204" pitchFamily="18" charset="0"/>
                              <a:ea typeface="Cambria Math" panose="02040503050406030204" pitchFamily="18" charset="0"/>
                            </a:rPr>
                            <m:t>𝛼</m:t>
                          </m:r>
                        </m:e>
                        <m:sub>
                          <m:r>
                            <a:rPr lang="en-US" sz="800" b="0" i="1" smtClean="0">
                              <a:solidFill>
                                <a:schemeClr val="tx1"/>
                              </a:solidFill>
                              <a:latin typeface="Cambria Math" panose="02040503050406030204" pitchFamily="18" charset="0"/>
                              <a:ea typeface="Cambria Math" panose="02040503050406030204" pitchFamily="18" charset="0"/>
                            </a:rPr>
                            <m:t>𝑗</m:t>
                          </m:r>
                        </m:sub>
                      </m:sSub>
                    </m:oMath>
                  </m:oMathPara>
                </a14:m>
                <a:endParaRPr lang="en-US" sz="800" dirty="0">
                  <a:solidFill>
                    <a:schemeClr val="tx1"/>
                  </a:solidFill>
                </a:endParaRPr>
              </a:p>
            </p:txBody>
          </p:sp>
        </mc:Choice>
        <mc:Fallback xmlns="">
          <p:sp>
            <p:nvSpPr>
              <p:cNvPr id="68" name="TextBox 67">
                <a:extLst>
                  <a:ext uri="{FF2B5EF4-FFF2-40B4-BE49-F238E27FC236}">
                    <a16:creationId xmlns:a16="http://schemas.microsoft.com/office/drawing/2014/main" id="{F888216B-CD65-0044-84FB-D395FEBB8E30}"/>
                  </a:ext>
                </a:extLst>
              </p:cNvPr>
              <p:cNvSpPr txBox="1">
                <a:spLocks noRot="1" noChangeAspect="1" noMove="1" noResize="1" noEditPoints="1" noAdjustHandles="1" noChangeArrowheads="1" noChangeShapeType="1" noTextEdit="1"/>
              </p:cNvSpPr>
              <p:nvPr/>
            </p:nvSpPr>
            <p:spPr>
              <a:xfrm>
                <a:off x="6440707" y="5381541"/>
                <a:ext cx="1452055" cy="198863"/>
              </a:xfrm>
              <a:prstGeom prst="rect">
                <a:avLst/>
              </a:prstGeom>
              <a:blipFill>
                <a:blip r:embed="rId18"/>
                <a:stretch>
                  <a:fillRect b="-588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7030958-BA17-FC45-B577-BFD4195D6714}"/>
                  </a:ext>
                </a:extLst>
              </p:cNvPr>
              <p:cNvSpPr txBox="1"/>
              <p:nvPr/>
            </p:nvSpPr>
            <p:spPr>
              <a:xfrm>
                <a:off x="6356043" y="5712357"/>
                <a:ext cx="1608582" cy="182097"/>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𝑏</m:t>
                          </m:r>
                        </m:e>
                        <m:sub>
                          <m:r>
                            <a:rPr lang="en-US" sz="800" i="1">
                              <a:solidFill>
                                <a:schemeClr val="tx1"/>
                              </a:solidFill>
                              <a:latin typeface="Cambria Math" panose="02040503050406030204" pitchFamily="18" charset="0"/>
                            </a:rPr>
                            <m:t>𝑗</m:t>
                          </m:r>
                        </m:sub>
                      </m:sSub>
                      <m:r>
                        <a:rPr lang="en-US" sz="800" b="0" i="1" smtClean="0">
                          <a:solidFill>
                            <a:schemeClr val="tx1"/>
                          </a:solidFill>
                          <a:latin typeface="Cambria Math" panose="02040503050406030204" pitchFamily="18" charset="0"/>
                        </a:rPr>
                        <m:t>=0.125</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𝑅</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𝐶𝑗</m:t>
                              </m:r>
                            </m:sub>
                          </m:sSub>
                        </m:num>
                        <m:den>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𝑃</m:t>
                              </m:r>
                            </m:e>
                            <m:sub>
                              <m:r>
                                <a:rPr lang="en-US" sz="800" b="0" i="1" smtClean="0">
                                  <a:solidFill>
                                    <a:schemeClr val="tx1"/>
                                  </a:solidFill>
                                  <a:latin typeface="Cambria Math" panose="02040503050406030204" pitchFamily="18" charset="0"/>
                                </a:rPr>
                                <m:t>𝐶𝑗</m:t>
                              </m:r>
                            </m:sub>
                          </m:sSub>
                        </m:den>
                      </m:f>
                    </m:oMath>
                  </m:oMathPara>
                </a14:m>
                <a:endParaRPr lang="en-US" sz="800" dirty="0">
                  <a:solidFill>
                    <a:schemeClr val="tx1"/>
                  </a:solidFill>
                </a:endParaRPr>
              </a:p>
            </p:txBody>
          </p:sp>
        </mc:Choice>
        <mc:Fallback xmlns="">
          <p:sp>
            <p:nvSpPr>
              <p:cNvPr id="69" name="TextBox 68">
                <a:extLst>
                  <a:ext uri="{FF2B5EF4-FFF2-40B4-BE49-F238E27FC236}">
                    <a16:creationId xmlns:a16="http://schemas.microsoft.com/office/drawing/2014/main" id="{07030958-BA17-FC45-B577-BFD4195D6714}"/>
                  </a:ext>
                </a:extLst>
              </p:cNvPr>
              <p:cNvSpPr txBox="1">
                <a:spLocks noRot="1" noChangeAspect="1" noMove="1" noResize="1" noEditPoints="1" noAdjustHandles="1" noChangeArrowheads="1" noChangeShapeType="1" noTextEdit="1"/>
              </p:cNvSpPr>
              <p:nvPr/>
            </p:nvSpPr>
            <p:spPr>
              <a:xfrm>
                <a:off x="6356043" y="5712357"/>
                <a:ext cx="1608582" cy="182097"/>
              </a:xfrm>
              <a:prstGeom prst="rect">
                <a:avLst/>
              </a:prstGeom>
              <a:blipFill>
                <a:blip r:embed="rId19"/>
                <a:stretch>
                  <a:fillRect b="-56250"/>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F79EF0C8-E05E-C54A-87AF-BA12172870B2}"/>
              </a:ext>
            </a:extLst>
          </p:cNvPr>
          <p:cNvSpPr txBox="1"/>
          <p:nvPr/>
        </p:nvSpPr>
        <p:spPr>
          <a:xfrm>
            <a:off x="4754109" y="3665744"/>
            <a:ext cx="1291244" cy="307777"/>
          </a:xfrm>
          <a:prstGeom prst="rect">
            <a:avLst/>
          </a:prstGeom>
          <a:solidFill>
            <a:schemeClr val="bg1"/>
          </a:solidFill>
        </p:spPr>
        <p:txBody>
          <a:bodyPr wrap="square" rtlCol="0">
            <a:spAutoFit/>
          </a:bodyPr>
          <a:lstStyle/>
          <a:p>
            <a:pPr algn="ctr"/>
            <a:r>
              <a:rPr lang="en-US" sz="1400" dirty="0"/>
              <a:t>Temperature</a:t>
            </a:r>
          </a:p>
        </p:txBody>
      </p:sp>
      <p:sp>
        <p:nvSpPr>
          <p:cNvPr id="66" name="TextBox 65">
            <a:extLst>
              <a:ext uri="{FF2B5EF4-FFF2-40B4-BE49-F238E27FC236}">
                <a16:creationId xmlns:a16="http://schemas.microsoft.com/office/drawing/2014/main" id="{F680F7C1-BD45-3A4B-B8BC-47850C5146B5}"/>
              </a:ext>
            </a:extLst>
          </p:cNvPr>
          <p:cNvSpPr txBox="1"/>
          <p:nvPr/>
        </p:nvSpPr>
        <p:spPr>
          <a:xfrm rot="16200000">
            <a:off x="3740285" y="2820123"/>
            <a:ext cx="1644556" cy="307777"/>
          </a:xfrm>
          <a:prstGeom prst="rect">
            <a:avLst/>
          </a:prstGeom>
          <a:solidFill>
            <a:schemeClr val="bg1"/>
          </a:solidFill>
        </p:spPr>
        <p:txBody>
          <a:bodyPr wrap="square" rtlCol="0">
            <a:spAutoFit/>
          </a:bodyPr>
          <a:lstStyle/>
          <a:p>
            <a:pPr algn="ctr"/>
            <a:r>
              <a:rPr lang="en-US" sz="1400" dirty="0"/>
              <a:t>Recovery Fraction</a:t>
            </a:r>
          </a:p>
        </p:txBody>
      </p:sp>
      <p:pic>
        <p:nvPicPr>
          <p:cNvPr id="71" name="Picture 70" descr="Chart, line chart&#10;&#10;Description automatically generated">
            <a:extLst>
              <a:ext uri="{FF2B5EF4-FFF2-40B4-BE49-F238E27FC236}">
                <a16:creationId xmlns:a16="http://schemas.microsoft.com/office/drawing/2014/main" id="{04756FFF-0A43-4E8A-9466-741D03D48AB2}"/>
              </a:ext>
            </a:extLst>
          </p:cNvPr>
          <p:cNvPicPr>
            <a:picLocks noChangeAspect="1"/>
          </p:cNvPicPr>
          <p:nvPr/>
        </p:nvPicPr>
        <p:blipFill>
          <a:blip r:embed="rId20"/>
          <a:stretch>
            <a:fillRect/>
          </a:stretch>
        </p:blipFill>
        <p:spPr>
          <a:xfrm>
            <a:off x="4441926" y="4686641"/>
            <a:ext cx="1990438" cy="1429350"/>
          </a:xfrm>
          <a:prstGeom prst="rect">
            <a:avLst/>
          </a:prstGeom>
        </p:spPr>
      </p:pic>
      <p:pic>
        <p:nvPicPr>
          <p:cNvPr id="5" name="Picture 4">
            <a:extLst>
              <a:ext uri="{FF2B5EF4-FFF2-40B4-BE49-F238E27FC236}">
                <a16:creationId xmlns:a16="http://schemas.microsoft.com/office/drawing/2014/main" id="{1F958DCF-DE89-40A5-849C-CA952D8CA3AD}"/>
              </a:ext>
            </a:extLst>
          </p:cNvPr>
          <p:cNvPicPr>
            <a:picLocks noChangeAspect="1"/>
          </p:cNvPicPr>
          <p:nvPr/>
        </p:nvPicPr>
        <p:blipFill>
          <a:blip r:embed="rId21"/>
          <a:stretch>
            <a:fillRect/>
          </a:stretch>
        </p:blipFill>
        <p:spPr>
          <a:xfrm>
            <a:off x="6116405" y="2332914"/>
            <a:ext cx="1701152" cy="1402176"/>
          </a:xfrm>
          <a:prstGeom prst="rect">
            <a:avLst/>
          </a:prstGeom>
        </p:spPr>
      </p:pic>
      <p:pic>
        <p:nvPicPr>
          <p:cNvPr id="9" name="Picture 8">
            <a:extLst>
              <a:ext uri="{FF2B5EF4-FFF2-40B4-BE49-F238E27FC236}">
                <a16:creationId xmlns:a16="http://schemas.microsoft.com/office/drawing/2014/main" id="{41D6FCAD-35F1-4DD4-8126-0699AB47560B}"/>
              </a:ext>
            </a:extLst>
          </p:cNvPr>
          <p:cNvPicPr>
            <a:picLocks noChangeAspect="1"/>
          </p:cNvPicPr>
          <p:nvPr/>
        </p:nvPicPr>
        <p:blipFill>
          <a:blip r:embed="rId22"/>
          <a:stretch>
            <a:fillRect/>
          </a:stretch>
        </p:blipFill>
        <p:spPr>
          <a:xfrm>
            <a:off x="8800983" y="2332914"/>
            <a:ext cx="2970608" cy="1142755"/>
          </a:xfrm>
          <a:prstGeom prst="rect">
            <a:avLst/>
          </a:prstGeom>
        </p:spPr>
      </p:pic>
      <p:sp>
        <p:nvSpPr>
          <p:cNvPr id="4" name="Rectangle 3">
            <a:extLst>
              <a:ext uri="{FF2B5EF4-FFF2-40B4-BE49-F238E27FC236}">
                <a16:creationId xmlns:a16="http://schemas.microsoft.com/office/drawing/2014/main" id="{9507E9B3-3F0F-9F4E-AE1A-826B1AFCE09C}"/>
              </a:ext>
            </a:extLst>
          </p:cNvPr>
          <p:cNvSpPr/>
          <p:nvPr/>
        </p:nvSpPr>
        <p:spPr>
          <a:xfrm>
            <a:off x="4308028" y="4054459"/>
            <a:ext cx="3617666" cy="2265893"/>
          </a:xfrm>
          <a:prstGeom prst="rect">
            <a:avLst/>
          </a:prstGeom>
          <a:noFill/>
          <a:ln w="38100">
            <a:solidFill>
              <a:srgbClr val="002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F4E7FC58-9BF9-0743-874F-8C9DA153B6E3}"/>
              </a:ext>
            </a:extLst>
          </p:cNvPr>
          <p:cNvSpPr txBox="1">
            <a:spLocks/>
          </p:cNvSpPr>
          <p:nvPr/>
        </p:nvSpPr>
        <p:spPr>
          <a:xfrm>
            <a:off x="0" y="0"/>
            <a:ext cx="12192000" cy="71983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cs typeface="Arial" charset="0"/>
              </a:rPr>
              <a:t>Our data-to-design framework enables exploration of how thermodynamic modeling can guide experimental decisions</a:t>
            </a:r>
          </a:p>
        </p:txBody>
      </p:sp>
      <p:sp>
        <p:nvSpPr>
          <p:cNvPr id="73" name="TextBox 72">
            <a:extLst>
              <a:ext uri="{FF2B5EF4-FFF2-40B4-BE49-F238E27FC236}">
                <a16:creationId xmlns:a16="http://schemas.microsoft.com/office/drawing/2014/main" id="{A73A01F2-9155-AA47-976E-EDF558A1FA62}"/>
              </a:ext>
            </a:extLst>
          </p:cNvPr>
          <p:cNvSpPr txBox="1"/>
          <p:nvPr/>
        </p:nvSpPr>
        <p:spPr>
          <a:xfrm>
            <a:off x="956540" y="646119"/>
            <a:ext cx="10267809" cy="919401"/>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600" b="1" dirty="0"/>
              <a:t>Questions</a:t>
            </a:r>
          </a:p>
          <a:p>
            <a:pPr algn="ctr"/>
            <a:r>
              <a:rPr lang="en-US" sz="1600" dirty="0"/>
              <a:t>Can we use traditional statistical methods to rigorously determine which thermodynamic model to use?</a:t>
            </a:r>
          </a:p>
          <a:p>
            <a:pPr algn="ctr"/>
            <a:r>
              <a:rPr lang="en-US" sz="1600" dirty="0"/>
              <a:t>Can this analysis inform experimental collaborators on which data is most important to measure?</a:t>
            </a:r>
          </a:p>
        </p:txBody>
      </p:sp>
      <p:sp>
        <p:nvSpPr>
          <p:cNvPr id="75" name="TextBox 74">
            <a:extLst>
              <a:ext uri="{FF2B5EF4-FFF2-40B4-BE49-F238E27FC236}">
                <a16:creationId xmlns:a16="http://schemas.microsoft.com/office/drawing/2014/main" id="{86EC65D1-28A6-C94F-AD6D-B3AD93389A1A}"/>
              </a:ext>
            </a:extLst>
          </p:cNvPr>
          <p:cNvSpPr txBox="1"/>
          <p:nvPr/>
        </p:nvSpPr>
        <p:spPr>
          <a:xfrm>
            <a:off x="3416106" y="635371"/>
            <a:ext cx="5400598" cy="919401"/>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600" b="1" dirty="0"/>
              <a:t>Summary</a:t>
            </a:r>
          </a:p>
          <a:p>
            <a:pPr marL="285750" indent="-285750">
              <a:buFont typeface="Arial" panose="020B0604020202020204" pitchFamily="34" charset="0"/>
              <a:buChar char="•"/>
              <a:defRPr/>
            </a:pPr>
            <a:r>
              <a:rPr lang="en-US" sz="1600" dirty="0"/>
              <a:t>Variety of available data from experimentalists</a:t>
            </a:r>
          </a:p>
          <a:p>
            <a:pPr marL="285750" indent="-285750">
              <a:buFont typeface="Arial" panose="020B0604020202020204" pitchFamily="34" charset="0"/>
              <a:buChar char="•"/>
              <a:defRPr/>
            </a:pPr>
            <a:r>
              <a:rPr lang="en-US" sz="1600" dirty="0"/>
              <a:t>Multiple </a:t>
            </a:r>
            <a:r>
              <a:rPr lang="en-US" sz="1600" dirty="0" err="1"/>
              <a:t>thermo</a:t>
            </a:r>
            <a:r>
              <a:rPr lang="en-US" sz="1600" dirty="0"/>
              <a:t> models available which give good fits</a:t>
            </a:r>
            <a:endParaRPr lang="en-US" sz="1600" baseline="30000" dirty="0"/>
          </a:p>
        </p:txBody>
      </p:sp>
      <p:sp>
        <p:nvSpPr>
          <p:cNvPr id="76" name="Rectangle 75">
            <a:extLst>
              <a:ext uri="{FF2B5EF4-FFF2-40B4-BE49-F238E27FC236}">
                <a16:creationId xmlns:a16="http://schemas.microsoft.com/office/drawing/2014/main" id="{E03D249C-2CB1-0447-9A01-25EFC7C7C805}"/>
              </a:ext>
            </a:extLst>
          </p:cNvPr>
          <p:cNvSpPr/>
          <p:nvPr/>
        </p:nvSpPr>
        <p:spPr>
          <a:xfrm>
            <a:off x="1183735" y="6450700"/>
            <a:ext cx="10226015" cy="400110"/>
          </a:xfrm>
          <a:prstGeom prst="rect">
            <a:avLst/>
          </a:prstGeom>
        </p:spPr>
        <p:txBody>
          <a:bodyPr wrap="square">
            <a:spAutoFit/>
          </a:bodyPr>
          <a:lstStyle/>
          <a:p>
            <a:pPr algn="ctr">
              <a:defRPr/>
            </a:pPr>
            <a:r>
              <a:rPr lang="en-US" sz="2000" dirty="0"/>
              <a:t>Choice of thermodynamic model may impact process design and uncertainty results!</a:t>
            </a:r>
          </a:p>
        </p:txBody>
      </p:sp>
      <p:sp>
        <p:nvSpPr>
          <p:cNvPr id="77" name="Rectangle 76">
            <a:extLst>
              <a:ext uri="{FF2B5EF4-FFF2-40B4-BE49-F238E27FC236}">
                <a16:creationId xmlns:a16="http://schemas.microsoft.com/office/drawing/2014/main" id="{1270E8C5-848D-0248-9194-B46DCCAA4CB0}"/>
              </a:ext>
            </a:extLst>
          </p:cNvPr>
          <p:cNvSpPr/>
          <p:nvPr/>
        </p:nvSpPr>
        <p:spPr>
          <a:xfrm>
            <a:off x="356182" y="1602070"/>
            <a:ext cx="3178409" cy="2683615"/>
          </a:xfrm>
          <a:prstGeom prst="rect">
            <a:avLst/>
          </a:prstGeom>
          <a:noFill/>
          <a:ln w="38100">
            <a:solidFill>
              <a:srgbClr val="002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980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3" grpId="0" animBg="1"/>
      <p:bldP spid="75" grpId="0" animBg="1"/>
      <p:bldP spid="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9F33-18D2-5341-A6EF-36D434618351}"/>
              </a:ext>
            </a:extLst>
          </p:cNvPr>
          <p:cNvSpPr>
            <a:spLocks noGrp="1"/>
          </p:cNvSpPr>
          <p:nvPr>
            <p:ph type="title"/>
          </p:nvPr>
        </p:nvSpPr>
        <p:spPr>
          <a:xfrm>
            <a:off x="0" y="-19753"/>
            <a:ext cx="11980590" cy="787814"/>
          </a:xfrm>
        </p:spPr>
        <p:txBody>
          <a:bodyPr>
            <a:normAutofit fontScale="90000"/>
          </a:bodyPr>
          <a:lstStyle/>
          <a:p>
            <a:r>
              <a:rPr lang="en-US" b="0" dirty="0"/>
              <a:t>Case study: Peng-Robinson </a:t>
            </a:r>
            <a:r>
              <a:rPr lang="en-US" b="0" dirty="0" err="1"/>
              <a:t>EoS</a:t>
            </a:r>
            <a:r>
              <a:rPr lang="en-US" b="0" dirty="0"/>
              <a:t> with temperature dependent data</a:t>
            </a:r>
          </a:p>
        </p:txBody>
      </p:sp>
      <p:sp>
        <p:nvSpPr>
          <p:cNvPr id="3" name="Slide Number Placeholder 2">
            <a:extLst>
              <a:ext uri="{FF2B5EF4-FFF2-40B4-BE49-F238E27FC236}">
                <a16:creationId xmlns:a16="http://schemas.microsoft.com/office/drawing/2014/main" id="{C1131F99-2327-5A4C-9E65-FDACDD173C23}"/>
              </a:ext>
            </a:extLst>
          </p:cNvPr>
          <p:cNvSpPr>
            <a:spLocks noGrp="1"/>
          </p:cNvSpPr>
          <p:nvPr>
            <p:ph type="sldNum" sz="quarter" idx="12"/>
          </p:nvPr>
        </p:nvSpPr>
        <p:spPr/>
        <p:txBody>
          <a:bodyPr/>
          <a:lstStyle/>
          <a:p>
            <a:fld id="{1756F3D0-7E86-AC43-9E81-92FE9637AEC8}" type="slidenum">
              <a:rPr lang="en-US" smtClean="0"/>
              <a:t>11</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4E2689F-E067-B746-BA28-FF18294529E6}"/>
                  </a:ext>
                </a:extLst>
              </p:cNvPr>
              <p:cNvSpPr txBox="1"/>
              <p:nvPr/>
            </p:nvSpPr>
            <p:spPr>
              <a:xfrm>
                <a:off x="4831789" y="1093330"/>
                <a:ext cx="2638371" cy="3562707"/>
              </a:xfrm>
              <a:prstGeom prst="rect">
                <a:avLst/>
              </a:prstGeom>
              <a:noFill/>
              <a:ln>
                <a:solidFill>
                  <a:schemeClr val="tx1"/>
                </a:solidFill>
              </a:ln>
            </p:spPr>
            <p:txBody>
              <a:bodyPr wrap="square" rtlCol="0">
                <a:spAutoFit/>
              </a:bodyPr>
              <a:lstStyle/>
              <a:p>
                <a:pPr algn="ctr"/>
                <a:r>
                  <a:rPr lang="en-US" sz="1600" b="1" dirty="0"/>
                  <a:t>Optimization Problem</a:t>
                </a:r>
              </a:p>
              <a:p>
                <a:pPr algn="ctr"/>
                <a:endParaRPr lang="en-US" sz="1600" b="1" dirty="0"/>
              </a:p>
              <a:p>
                <a:pPr algn="ctr"/>
                <a:r>
                  <a:rPr lang="en-US" sz="1600" dirty="0"/>
                  <a:t>Min </a:t>
                </a:r>
                <a14:m>
                  <m:oMath xmlns:m="http://schemas.openxmlformats.org/officeDocument/2006/math">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m:rPr>
                                    <m:sty m:val="p"/>
                                  </m:rPr>
                                  <a:rPr lang="en-US" sz="1600" b="0" i="0" smtClean="0">
                                    <a:latin typeface="Cambria Math" panose="02040503050406030204" pitchFamily="18" charset="0"/>
                                  </a:rPr>
                                  <m:t>model</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m:rPr>
                                    <m:sty m:val="p"/>
                                  </m:rPr>
                                  <a:rPr lang="en-US" sz="1600" b="0" i="0" smtClean="0">
                                    <a:latin typeface="Cambria Math" panose="02040503050406030204" pitchFamily="18" charset="0"/>
                                  </a:rPr>
                                  <m:t>ex</m:t>
                                </m:r>
                              </m:sub>
                            </m:sSub>
                          </m:e>
                        </m:d>
                      </m:e>
                      <m:sup>
                        <m:r>
                          <a:rPr lang="en-US" sz="1600" b="0" i="1" smtClean="0">
                            <a:latin typeface="Cambria Math" panose="02040503050406030204" pitchFamily="18" charset="0"/>
                          </a:rPr>
                          <m:t>2</m:t>
                        </m:r>
                      </m:sup>
                    </m:sSup>
                  </m:oMath>
                </a14:m>
                <a:endParaRPr lang="en-US" sz="1600" dirty="0"/>
              </a:p>
              <a:p>
                <a:pPr algn="ctr"/>
                <a:endParaRPr lang="en-US" sz="1600" dirty="0"/>
              </a:p>
              <a:p>
                <a:pPr algn="ctr"/>
                <a:r>
                  <a:rPr lang="en-US" sz="1600" dirty="0" err="1"/>
                  <a:t>s.t.</a:t>
                </a:r>
                <a:r>
                  <a:rPr lang="en-US" sz="1600" dirty="0"/>
                  <a:t> Mass Balance</a:t>
                </a:r>
              </a:p>
              <a:p>
                <a:pPr algn="ctr"/>
                <a:r>
                  <a:rPr lang="en-US" sz="1600" dirty="0"/>
                  <a:t>             Thermodynamics</a:t>
                </a:r>
              </a:p>
              <a:p>
                <a:pPr algn="ctr"/>
                <a:endParaRPr lang="en-US" sz="1600" dirty="0"/>
              </a:p>
              <a:p>
                <a:pPr algn="ctr"/>
                <a:r>
                  <a:rPr lang="en-US" sz="1600" dirty="0"/>
                  <a:t>Decision Variables:</a:t>
                </a:r>
              </a:p>
              <a:p>
                <a:pPr algn="ctr"/>
                <a:r>
                  <a:rPr lang="en-US" sz="1600" dirty="0">
                    <a:solidFill>
                      <a:schemeClr val="accent1"/>
                    </a:solidFill>
                  </a:rPr>
                  <a:t>Binary interaction parameters (</a:t>
                </a:r>
                <a14:m>
                  <m:oMath xmlns:m="http://schemas.openxmlformats.org/officeDocument/2006/math">
                    <m:sSub>
                      <m:sSubPr>
                        <m:ctrlPr>
                          <a:rPr lang="en-US" sz="1600" b="1" i="1">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𝒌</m:t>
                        </m:r>
                      </m:e>
                      <m:sub>
                        <m:r>
                          <a:rPr lang="en-US" sz="1600" b="1" i="1">
                            <a:solidFill>
                              <a:schemeClr val="accent1"/>
                            </a:solidFill>
                            <a:latin typeface="Cambria Math" panose="02040503050406030204" pitchFamily="18" charset="0"/>
                          </a:rPr>
                          <m:t>𝒊𝒋</m:t>
                        </m:r>
                      </m:sub>
                    </m:sSub>
                  </m:oMath>
                </a14:m>
                <a:r>
                  <a:rPr lang="en-US" sz="1600" dirty="0">
                    <a:solidFill>
                      <a:schemeClr val="accent1"/>
                    </a:solidFill>
                  </a:rPr>
                  <a:t>)</a:t>
                </a:r>
              </a:p>
              <a:p>
                <a:pPr algn="ctr"/>
                <a:endParaRPr lang="en-US" sz="1600" dirty="0"/>
              </a:p>
              <a:p>
                <a:pPr algn="ctr"/>
                <a:r>
                  <a:rPr lang="en-US" sz="1600" dirty="0"/>
                  <a:t>Parameters:</a:t>
                </a:r>
              </a:p>
              <a:p>
                <a:pPr algn="ctr"/>
                <a:r>
                  <a:rPr lang="en-US" sz="1600" dirty="0"/>
                  <a:t>Temperature, Composition</a:t>
                </a:r>
              </a:p>
              <a:p>
                <a:pPr algn="ctr"/>
                <a:r>
                  <a:rPr lang="en-US" sz="1600" dirty="0"/>
                  <a:t>Critical Properties</a:t>
                </a:r>
              </a:p>
            </p:txBody>
          </p:sp>
        </mc:Choice>
        <mc:Fallback xmlns="">
          <p:sp>
            <p:nvSpPr>
              <p:cNvPr id="17" name="TextBox 16">
                <a:extLst>
                  <a:ext uri="{FF2B5EF4-FFF2-40B4-BE49-F238E27FC236}">
                    <a16:creationId xmlns:a16="http://schemas.microsoft.com/office/drawing/2014/main" id="{F4E2689F-E067-B746-BA28-FF18294529E6}"/>
                  </a:ext>
                </a:extLst>
              </p:cNvPr>
              <p:cNvSpPr txBox="1">
                <a:spLocks noRot="1" noChangeAspect="1" noMove="1" noResize="1" noEditPoints="1" noAdjustHandles="1" noChangeArrowheads="1" noChangeShapeType="1" noTextEdit="1"/>
              </p:cNvSpPr>
              <p:nvPr/>
            </p:nvSpPr>
            <p:spPr>
              <a:xfrm>
                <a:off x="4831789" y="1093330"/>
                <a:ext cx="2638371" cy="3562707"/>
              </a:xfrm>
              <a:prstGeom prst="rect">
                <a:avLst/>
              </a:prstGeom>
              <a:blipFill>
                <a:blip r:embed="rId3"/>
                <a:stretch>
                  <a:fillRect t="-353" b="-707"/>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A29BDADA-F68A-D144-BC92-C9D41331D5F9}"/>
                  </a:ext>
                </a:extLst>
              </p:cNvPr>
              <p:cNvSpPr/>
              <p:nvPr/>
            </p:nvSpPr>
            <p:spPr>
              <a:xfrm>
                <a:off x="8376619" y="520317"/>
                <a:ext cx="3525079" cy="850810"/>
              </a:xfrm>
              <a:prstGeom prst="rect">
                <a:avLst/>
              </a:prstGeom>
            </p:spPr>
            <p:txBody>
              <a:bodyPr wrap="square">
                <a:spAutoFit/>
              </a:bodyPr>
              <a:lstStyle/>
              <a:p>
                <a:pPr algn="ctr"/>
                <a:r>
                  <a:rPr lang="en-US" sz="1600" b="1" dirty="0"/>
                  <a:t>System</a:t>
                </a:r>
              </a:p>
              <a:p>
                <a:pPr algn="ctr"/>
                <a:r>
                  <a:rPr lang="en-US" sz="1600" dirty="0"/>
                  <a:t>HFC-32 solubility in [</a:t>
                </a:r>
                <a:r>
                  <a:rPr lang="en-US" sz="1600" dirty="0" err="1"/>
                  <a:t>emim</a:t>
                </a:r>
                <a:r>
                  <a:rPr lang="en-US" sz="1600" dirty="0"/>
                  <a:t>][TF2N]</a:t>
                </a:r>
              </a:p>
              <a:p>
                <a:pPr algn="ctr"/>
                <a:r>
                  <a:rPr lang="en-US" sz="1600" dirty="0"/>
                  <a:t>2 parameters: </a:t>
                </a:r>
                <a14:m>
                  <m:oMath xmlns:m="http://schemas.openxmlformats.org/officeDocument/2006/math">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𝑘</m:t>
                        </m:r>
                      </m:e>
                      <m:sub>
                        <m:r>
                          <a:rPr lang="en-US" sz="1600" i="1">
                            <a:solidFill>
                              <a:schemeClr val="accent1"/>
                            </a:solidFill>
                            <a:latin typeface="Cambria Math" panose="02040503050406030204" pitchFamily="18" charset="0"/>
                          </a:rPr>
                          <m:t>𝑖𝑗</m:t>
                        </m:r>
                      </m:sub>
                    </m:sSub>
                    <m:r>
                      <a:rPr lang="en-US" sz="1600" i="1">
                        <a:latin typeface="Cambria Math" panose="02040503050406030204" pitchFamily="18" charset="0"/>
                      </a:rPr>
                      <m:t>, </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𝑘</m:t>
                        </m:r>
                      </m:e>
                      <m:sub>
                        <m:r>
                          <a:rPr lang="en-US" sz="1600" i="1">
                            <a:solidFill>
                              <a:schemeClr val="accent1"/>
                            </a:solidFill>
                            <a:latin typeface="Cambria Math" panose="02040503050406030204" pitchFamily="18" charset="0"/>
                          </a:rPr>
                          <m:t>𝑗𝑖</m:t>
                        </m:r>
                      </m:sub>
                    </m:sSub>
                  </m:oMath>
                </a14:m>
                <a:endParaRPr lang="en-US" sz="1600" dirty="0"/>
              </a:p>
            </p:txBody>
          </p:sp>
        </mc:Choice>
        <mc:Fallback xmlns="">
          <p:sp>
            <p:nvSpPr>
              <p:cNvPr id="25" name="Rectangle 24">
                <a:extLst>
                  <a:ext uri="{FF2B5EF4-FFF2-40B4-BE49-F238E27FC236}">
                    <a16:creationId xmlns:a16="http://schemas.microsoft.com/office/drawing/2014/main" id="{A29BDADA-F68A-D144-BC92-C9D41331D5F9}"/>
                  </a:ext>
                </a:extLst>
              </p:cNvPr>
              <p:cNvSpPr>
                <a:spLocks noRot="1" noChangeAspect="1" noMove="1" noResize="1" noEditPoints="1" noAdjustHandles="1" noChangeArrowheads="1" noChangeShapeType="1" noTextEdit="1"/>
              </p:cNvSpPr>
              <p:nvPr/>
            </p:nvSpPr>
            <p:spPr>
              <a:xfrm>
                <a:off x="8376619" y="520317"/>
                <a:ext cx="3525079" cy="850810"/>
              </a:xfrm>
              <a:prstGeom prst="rect">
                <a:avLst/>
              </a:prstGeom>
              <a:blipFill>
                <a:blip r:embed="rId4"/>
                <a:stretch>
                  <a:fillRect t="-1471" b="-588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BBE061AC-213D-6B44-9961-6F1890E40668}"/>
              </a:ext>
            </a:extLst>
          </p:cNvPr>
          <p:cNvGrpSpPr/>
          <p:nvPr/>
        </p:nvGrpSpPr>
        <p:grpSpPr>
          <a:xfrm>
            <a:off x="66194" y="1246356"/>
            <a:ext cx="4877148" cy="3206640"/>
            <a:chOff x="-1442469" y="622698"/>
            <a:chExt cx="6863644" cy="3206640"/>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2823DA-E368-9A46-8A70-68623700B211}"/>
                    </a:ext>
                  </a:extLst>
                </p:cNvPr>
                <p:cNvSpPr txBox="1"/>
                <p:nvPr/>
              </p:nvSpPr>
              <p:spPr>
                <a:xfrm>
                  <a:off x="-1236134" y="2960092"/>
                  <a:ext cx="3215851" cy="469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i="1">
                                <a:latin typeface="Cambria Math" panose="02040503050406030204" pitchFamily="18" charset="0"/>
                              </a:rPr>
                              <m:t>𝑚</m:t>
                            </m:r>
                          </m:sub>
                        </m:sSub>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m:rPr>
                                <m:brk m:alnAt="7"/>
                              </m:rPr>
                              <a:rPr lang="en-US" sz="1200" b="0" i="1" smtClean="0">
                                <a:latin typeface="Cambria Math" panose="02040503050406030204" pitchFamily="18" charset="0"/>
                              </a:rPr>
                              <m:t>𝑖</m:t>
                            </m:r>
                          </m:sub>
                          <m:sup/>
                          <m:e>
                            <m:nary>
                              <m:naryPr>
                                <m:chr m:val="∑"/>
                                <m:supHide m:val="on"/>
                                <m:ctrlPr>
                                  <a:rPr lang="en-US" sz="1200" b="0" i="1" smtClean="0">
                                    <a:latin typeface="Cambria Math" panose="02040503050406030204" pitchFamily="18" charset="0"/>
                                  </a:rPr>
                                </m:ctrlPr>
                              </m:naryPr>
                              <m:sub>
                                <m:r>
                                  <m:rPr>
                                    <m:brk m:alnAt="7"/>
                                  </m:rPr>
                                  <a:rPr lang="en-US" sz="1200" b="0" i="1" smtClean="0">
                                    <a:latin typeface="Cambria Math" panose="02040503050406030204" pitchFamily="18" charset="0"/>
                                  </a:rPr>
                                  <m:t>𝑗</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e>
                            </m:nary>
                            <m:rad>
                              <m:radPr>
                                <m:degHide m:val="on"/>
                                <m:ctrlPr>
                                  <a:rPr lang="en-US" sz="1200" i="1">
                                    <a:latin typeface="Cambria Math" panose="02040503050406030204" pitchFamily="18" charset="0"/>
                                  </a:rPr>
                                </m:ctrlPr>
                              </m:radPr>
                              <m:deg/>
                              <m:e>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𝑖</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𝑗</m:t>
                                    </m:r>
                                  </m:sub>
                                </m:sSub>
                              </m:e>
                            </m:rad>
                            <m:r>
                              <a:rPr lang="en-US" sz="1200" b="0" i="1" smtClean="0">
                                <a:latin typeface="Cambria Math" panose="02040503050406030204" pitchFamily="18" charset="0"/>
                              </a:rPr>
                              <m:t>(1−</m:t>
                            </m:r>
                            <m:sSub>
                              <m:sSubPr>
                                <m:ctrlPr>
                                  <a:rPr lang="en-US" sz="1200" b="1" i="1" smtClean="0">
                                    <a:solidFill>
                                      <a:schemeClr val="accent1"/>
                                    </a:solidFill>
                                    <a:latin typeface="Cambria Math" panose="02040503050406030204" pitchFamily="18" charset="0"/>
                                  </a:rPr>
                                </m:ctrlPr>
                              </m:sSubPr>
                              <m:e>
                                <m:r>
                                  <a:rPr lang="en-US" sz="1200" b="1" i="1" smtClean="0">
                                    <a:solidFill>
                                      <a:schemeClr val="accent1"/>
                                    </a:solidFill>
                                    <a:latin typeface="Cambria Math" panose="02040503050406030204" pitchFamily="18" charset="0"/>
                                  </a:rPr>
                                  <m:t>𝒌</m:t>
                                </m:r>
                              </m:e>
                              <m:sub>
                                <m:r>
                                  <a:rPr lang="en-US" sz="1200" b="1" i="1" smtClean="0">
                                    <a:solidFill>
                                      <a:schemeClr val="accent1"/>
                                    </a:solidFill>
                                    <a:latin typeface="Cambria Math" panose="02040503050406030204" pitchFamily="18" charset="0"/>
                                  </a:rPr>
                                  <m:t>𝒊𝒋</m:t>
                                </m:r>
                              </m:sub>
                            </m:sSub>
                            <m:r>
                              <a:rPr lang="en-US" sz="1200" b="0" i="1" smtClean="0">
                                <a:latin typeface="Cambria Math" panose="02040503050406030204" pitchFamily="18" charset="0"/>
                              </a:rPr>
                              <m:t>)</m:t>
                            </m:r>
                          </m:e>
                        </m:nary>
                      </m:oMath>
                    </m:oMathPara>
                  </a14:m>
                  <a:endParaRPr lang="en-US" sz="1200" dirty="0"/>
                </a:p>
              </p:txBody>
            </p:sp>
          </mc:Choice>
          <mc:Fallback xmlns="">
            <p:sp>
              <p:nvSpPr>
                <p:cNvPr id="20" name="TextBox 19">
                  <a:extLst>
                    <a:ext uri="{FF2B5EF4-FFF2-40B4-BE49-F238E27FC236}">
                      <a16:creationId xmlns:a16="http://schemas.microsoft.com/office/drawing/2014/main" id="{FB2823DA-E368-9A46-8A70-68623700B211}"/>
                    </a:ext>
                  </a:extLst>
                </p:cNvPr>
                <p:cNvSpPr txBox="1">
                  <a:spLocks noRot="1" noChangeAspect="1" noMove="1" noResize="1" noEditPoints="1" noAdjustHandles="1" noChangeArrowheads="1" noChangeShapeType="1" noTextEdit="1"/>
                </p:cNvSpPr>
                <p:nvPr/>
              </p:nvSpPr>
              <p:spPr>
                <a:xfrm>
                  <a:off x="-1236134" y="2960092"/>
                  <a:ext cx="3215851" cy="469039"/>
                </a:xfrm>
                <a:prstGeom prst="rect">
                  <a:avLst/>
                </a:prstGeom>
                <a:blipFill>
                  <a:blip r:embed="rId5"/>
                  <a:stretch>
                    <a:fillRect l="-3867" t="-136842" b="-18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404CAE7-4E78-3344-AEB8-000C311A768E}"/>
                    </a:ext>
                  </a:extLst>
                </p:cNvPr>
                <p:cNvSpPr txBox="1"/>
                <p:nvPr/>
              </p:nvSpPr>
              <p:spPr>
                <a:xfrm>
                  <a:off x="-1236134" y="3487962"/>
                  <a:ext cx="1777999" cy="3413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𝑏</m:t>
                            </m:r>
                          </m:e>
                          <m:sub>
                            <m:r>
                              <a:rPr lang="en-US" sz="1200" i="1">
                                <a:latin typeface="Cambria Math" panose="02040503050406030204" pitchFamily="18" charset="0"/>
                              </a:rPr>
                              <m:t>𝑚</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23"/>
                              </m:rPr>
                              <a:rPr lang="en-US" sz="1200" b="0" i="1" smtClean="0">
                                <a:latin typeface="Cambria Math" panose="02040503050406030204" pitchFamily="18" charset="0"/>
                              </a:rPr>
                              <m:t>𝑖</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𝑖</m:t>
                                </m:r>
                              </m:sub>
                            </m:sSub>
                          </m:e>
                        </m:nary>
                      </m:oMath>
                    </m:oMathPara>
                  </a14:m>
                  <a:endParaRPr lang="en-US" sz="1200" dirty="0"/>
                </a:p>
              </p:txBody>
            </p:sp>
          </mc:Choice>
          <mc:Fallback xmlns="">
            <p:sp>
              <p:nvSpPr>
                <p:cNvPr id="24" name="TextBox 23">
                  <a:extLst>
                    <a:ext uri="{FF2B5EF4-FFF2-40B4-BE49-F238E27FC236}">
                      <a16:creationId xmlns:a16="http://schemas.microsoft.com/office/drawing/2014/main" id="{6404CAE7-4E78-3344-AEB8-000C311A768E}"/>
                    </a:ext>
                  </a:extLst>
                </p:cNvPr>
                <p:cNvSpPr txBox="1">
                  <a:spLocks noRot="1" noChangeAspect="1" noMove="1" noResize="1" noEditPoints="1" noAdjustHandles="1" noChangeArrowheads="1" noChangeShapeType="1" noTextEdit="1"/>
                </p:cNvSpPr>
                <p:nvPr/>
              </p:nvSpPr>
              <p:spPr>
                <a:xfrm>
                  <a:off x="-1236134" y="3487962"/>
                  <a:ext cx="1777999" cy="341376"/>
                </a:xfrm>
                <a:prstGeom prst="rect">
                  <a:avLst/>
                </a:prstGeom>
                <a:blipFill>
                  <a:blip r:embed="rId6"/>
                  <a:stretch>
                    <a:fillRect l="-1000" t="-207407" b="-29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550E5ED-1B4F-AD4D-A48B-4480A75FCEAD}"/>
                    </a:ext>
                  </a:extLst>
                </p:cNvPr>
                <p:cNvSpPr txBox="1"/>
                <p:nvPr/>
              </p:nvSpPr>
              <p:spPr>
                <a:xfrm>
                  <a:off x="-1161310" y="622698"/>
                  <a:ext cx="2580256" cy="384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𝑅𝑇</m:t>
                            </m:r>
                          </m:num>
                          <m:den>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𝑏</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𝑇</m:t>
                            </m:r>
                            <m:r>
                              <a:rPr lang="en-US" sz="1200" b="0" i="1" smtClean="0">
                                <a:latin typeface="Cambria Math" panose="02040503050406030204" pitchFamily="18" charset="0"/>
                              </a:rPr>
                              <m:t>)</m:t>
                            </m:r>
                          </m:num>
                          <m:den>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𝑏</m:t>
                                </m:r>
                              </m:e>
                            </m:d>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m:t>
                            </m:r>
                          </m:den>
                        </m:f>
                      </m:oMath>
                    </m:oMathPara>
                  </a14:m>
                  <a:endParaRPr lang="en-US" sz="1200" dirty="0"/>
                </a:p>
              </p:txBody>
            </p:sp>
          </mc:Choice>
          <mc:Fallback xmlns="">
            <p:sp>
              <p:nvSpPr>
                <p:cNvPr id="26" name="TextBox 25">
                  <a:extLst>
                    <a:ext uri="{FF2B5EF4-FFF2-40B4-BE49-F238E27FC236}">
                      <a16:creationId xmlns:a16="http://schemas.microsoft.com/office/drawing/2014/main" id="{A550E5ED-1B4F-AD4D-A48B-4480A75FCEAD}"/>
                    </a:ext>
                  </a:extLst>
                </p:cNvPr>
                <p:cNvSpPr txBox="1">
                  <a:spLocks noRot="1" noChangeAspect="1" noMove="1" noResize="1" noEditPoints="1" noAdjustHandles="1" noChangeArrowheads="1" noChangeShapeType="1" noTextEdit="1"/>
                </p:cNvSpPr>
                <p:nvPr/>
              </p:nvSpPr>
              <p:spPr>
                <a:xfrm>
                  <a:off x="-1161310" y="622698"/>
                  <a:ext cx="2580256" cy="384464"/>
                </a:xfrm>
                <a:prstGeom prst="rect">
                  <a:avLst/>
                </a:prstGeom>
                <a:blipFill>
                  <a:blip r:embed="rId7"/>
                  <a:stretch>
                    <a:fillRect l="-2759" t="-3226" r="-24138"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F96FF59-658C-BA44-8D8A-2F0C9958A97D}"/>
                    </a:ext>
                  </a:extLst>
                </p:cNvPr>
                <p:cNvSpPr txBox="1"/>
                <p:nvPr/>
              </p:nvSpPr>
              <p:spPr>
                <a:xfrm>
                  <a:off x="-1442469" y="1164416"/>
                  <a:ext cx="3422186" cy="427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i="1">
                                <a:latin typeface="Cambria Math" panose="02040503050406030204" pitchFamily="18" charset="0"/>
                              </a:rPr>
                              <m:t>𝑎</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𝑇</m:t>
                        </m:r>
                        <m:r>
                          <a:rPr lang="en-US" sz="1200" b="0" i="1" smtClean="0">
                            <a:latin typeface="Cambria Math" panose="02040503050406030204" pitchFamily="18" charset="0"/>
                          </a:rPr>
                          <m:t>)=0.421875</m:t>
                        </m:r>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2</m:t>
                                </m:r>
                              </m:sup>
                            </m:sSup>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𝑇</m:t>
                                </m:r>
                              </m:e>
                              <m: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𝑖</m:t>
                                </m:r>
                              </m:sub>
                              <m:sup>
                                <m:r>
                                  <a:rPr lang="en-US" sz="1200" b="0" i="1" smtClean="0">
                                    <a:latin typeface="Cambria Math" panose="02040503050406030204" pitchFamily="18" charset="0"/>
                                  </a:rPr>
                                  <m:t>2</m:t>
                                </m:r>
                              </m:sup>
                            </m:sSubSup>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𝑖</m:t>
                                </m:r>
                              </m:sub>
                            </m:sSub>
                          </m:den>
                        </m:f>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𝑇</m:t>
                        </m:r>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27" name="TextBox 26">
                  <a:extLst>
                    <a:ext uri="{FF2B5EF4-FFF2-40B4-BE49-F238E27FC236}">
                      <a16:creationId xmlns:a16="http://schemas.microsoft.com/office/drawing/2014/main" id="{5F96FF59-658C-BA44-8D8A-2F0C9958A97D}"/>
                    </a:ext>
                  </a:extLst>
                </p:cNvPr>
                <p:cNvSpPr txBox="1">
                  <a:spLocks noRot="1" noChangeAspect="1" noMove="1" noResize="1" noEditPoints="1" noAdjustHandles="1" noChangeArrowheads="1" noChangeShapeType="1" noTextEdit="1"/>
                </p:cNvSpPr>
                <p:nvPr/>
              </p:nvSpPr>
              <p:spPr>
                <a:xfrm>
                  <a:off x="-1442469" y="1164416"/>
                  <a:ext cx="3422186" cy="427040"/>
                </a:xfrm>
                <a:prstGeom prst="rect">
                  <a:avLst/>
                </a:prstGeom>
                <a:blipFill>
                  <a:blip r:embed="rId8"/>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A9F0E11-14F3-3445-A6D1-9BD7878F0BE1}"/>
                    </a:ext>
                  </a:extLst>
                </p:cNvPr>
                <p:cNvSpPr txBox="1"/>
                <p:nvPr/>
              </p:nvSpPr>
              <p:spPr>
                <a:xfrm>
                  <a:off x="-1113139" y="2468216"/>
                  <a:ext cx="1241957" cy="391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=0.125</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𝑅</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𝑖</m:t>
                                </m:r>
                              </m:sub>
                            </m:sSub>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𝑖</m:t>
                                </m:r>
                              </m:sub>
                            </m:sSub>
                          </m:den>
                        </m:f>
                      </m:oMath>
                    </m:oMathPara>
                  </a14:m>
                  <a:endParaRPr lang="en-US" sz="1200" dirty="0"/>
                </a:p>
              </p:txBody>
            </p:sp>
          </mc:Choice>
          <mc:Fallback xmlns="">
            <p:sp>
              <p:nvSpPr>
                <p:cNvPr id="28" name="TextBox 27">
                  <a:extLst>
                    <a:ext uri="{FF2B5EF4-FFF2-40B4-BE49-F238E27FC236}">
                      <a16:creationId xmlns:a16="http://schemas.microsoft.com/office/drawing/2014/main" id="{DA9F0E11-14F3-3445-A6D1-9BD7878F0BE1}"/>
                    </a:ext>
                  </a:extLst>
                </p:cNvPr>
                <p:cNvSpPr txBox="1">
                  <a:spLocks noRot="1" noChangeAspect="1" noMove="1" noResize="1" noEditPoints="1" noAdjustHandles="1" noChangeArrowheads="1" noChangeShapeType="1" noTextEdit="1"/>
                </p:cNvSpPr>
                <p:nvPr/>
              </p:nvSpPr>
              <p:spPr>
                <a:xfrm>
                  <a:off x="-1113139" y="2468216"/>
                  <a:ext cx="1241957" cy="391133"/>
                </a:xfrm>
                <a:prstGeom prst="rect">
                  <a:avLst/>
                </a:prstGeom>
                <a:blipFill>
                  <a:blip r:embed="rId9"/>
                  <a:stretch>
                    <a:fillRect l="-7246" r="-21739"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8901C3-9D02-E746-A597-FE40DCBC8B12}"/>
                    </a:ext>
                  </a:extLst>
                </p:cNvPr>
                <p:cNvSpPr txBox="1"/>
                <p:nvPr/>
              </p:nvSpPr>
              <p:spPr>
                <a:xfrm>
                  <a:off x="-1442469" y="1644204"/>
                  <a:ext cx="6863644" cy="6310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𝑖</m:t>
                            </m:r>
                          </m:sub>
                        </m:sSub>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𝑇</m:t>
                            </m:r>
                          </m:e>
                        </m:d>
                        <m:r>
                          <a:rPr lang="en-US" sz="1200" b="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m:t>
                                    </m:r>
                                    <m:sSup>
                                      <m:sSupPr>
                                        <m:ctrlPr>
                                          <a:rPr lang="en-US" sz="1200" b="0" i="1" smtClean="0">
                                            <a:latin typeface="Cambria Math" panose="02040503050406030204" pitchFamily="18" charset="0"/>
                                            <a:ea typeface="Cambria Math" panose="02040503050406030204" pitchFamily="18" charset="0"/>
                                          </a:rPr>
                                        </m:ctrlPr>
                                      </m:sSupPr>
                                      <m:e>
                                        <m:d>
                                          <m:dPr>
                                            <m:ctrlPr>
                                              <a:rPr lang="en-US" sz="1200" b="0" i="1" smtClean="0">
                                                <a:latin typeface="Cambria Math" panose="02040503050406030204" pitchFamily="18" charset="0"/>
                                                <a:ea typeface="Cambria Math" panose="02040503050406030204" pitchFamily="18" charset="0"/>
                                              </a:rPr>
                                            </m:ctrlPr>
                                          </m:dPr>
                                          <m:e>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𝑇</m:t>
                                                </m:r>
                                              </m:num>
                                              <m:den>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𝑇</m:t>
                                                    </m:r>
                                                  </m:e>
                                                  <m:sub>
                                                    <m:r>
                                                      <a:rPr lang="en-US" sz="1200" b="0" i="1" smtClean="0">
                                                        <a:latin typeface="Cambria Math" panose="02040503050406030204" pitchFamily="18" charset="0"/>
                                                        <a:ea typeface="Cambria Math" panose="02040503050406030204" pitchFamily="18" charset="0"/>
                                                      </a:rPr>
                                                      <m:t>𝐶</m:t>
                                                    </m:r>
                                                  </m:sub>
                                                </m:sSub>
                                              </m:den>
                                            </m:f>
                                          </m:e>
                                        </m:d>
                                      </m:e>
                                      <m:sup>
                                        <m:r>
                                          <a:rPr lang="en-US" sz="1200" b="0" i="1" smtClean="0">
                                            <a:latin typeface="Cambria Math" panose="02040503050406030204" pitchFamily="18" charset="0"/>
                                            <a:ea typeface="Cambria Math" panose="02040503050406030204" pitchFamily="18" charset="0"/>
                                          </a:rPr>
                                          <m:t>2</m:t>
                                        </m:r>
                                      </m:sup>
                                    </m:sSup>
                                  </m:e>
                                </m:d>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0.37464+1.54226</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−0.26992</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𝑖</m:t>
                                        </m:r>
                                      </m:sub>
                                      <m:sup>
                                        <m:r>
                                          <a:rPr lang="en-US" sz="1200" b="0" i="1" smtClean="0">
                                            <a:latin typeface="Cambria Math" panose="02040503050406030204" pitchFamily="18" charset="0"/>
                                            <a:ea typeface="Cambria Math" panose="02040503050406030204" pitchFamily="18" charset="0"/>
                                          </a:rPr>
                                          <m:t>2</m:t>
                                        </m:r>
                                      </m:sup>
                                    </m:sSubSup>
                                  </m:e>
                                </m:d>
                              </m:e>
                            </m:d>
                          </m:e>
                          <m:sup>
                            <m:r>
                              <a:rPr lang="en-US" sz="1200" b="0" i="1" smtClean="0">
                                <a:latin typeface="Cambria Math" panose="02040503050406030204" pitchFamily="18" charset="0"/>
                                <a:ea typeface="Cambria Math" panose="02040503050406030204" pitchFamily="18" charset="0"/>
                              </a:rPr>
                              <m:t>2</m:t>
                            </m:r>
                          </m:sup>
                        </m:sSup>
                      </m:oMath>
                    </m:oMathPara>
                  </a14:m>
                  <a:endParaRPr lang="en-US" sz="1200" dirty="0"/>
                </a:p>
              </p:txBody>
            </p:sp>
          </mc:Choice>
          <mc:Fallback xmlns="">
            <p:sp>
              <p:nvSpPr>
                <p:cNvPr id="29" name="TextBox 28">
                  <a:extLst>
                    <a:ext uri="{FF2B5EF4-FFF2-40B4-BE49-F238E27FC236}">
                      <a16:creationId xmlns:a16="http://schemas.microsoft.com/office/drawing/2014/main" id="{268901C3-9D02-E746-A597-FE40DCBC8B12}"/>
                    </a:ext>
                  </a:extLst>
                </p:cNvPr>
                <p:cNvSpPr txBox="1">
                  <a:spLocks noRot="1" noChangeAspect="1" noMove="1" noResize="1" noEditPoints="1" noAdjustHandles="1" noChangeArrowheads="1" noChangeShapeType="1" noTextEdit="1"/>
                </p:cNvSpPr>
                <p:nvPr/>
              </p:nvSpPr>
              <p:spPr>
                <a:xfrm>
                  <a:off x="-1442469" y="1644204"/>
                  <a:ext cx="6863644" cy="631007"/>
                </a:xfrm>
                <a:prstGeom prst="rect">
                  <a:avLst/>
                </a:prstGeom>
                <a:blipFill>
                  <a:blip r:embed="rId10"/>
                  <a:stretch>
                    <a:fillRect t="-2000"/>
                  </a:stretch>
                </a:blipFill>
              </p:spPr>
              <p:txBody>
                <a:bodyPr/>
                <a:lstStyle/>
                <a:p>
                  <a:r>
                    <a:rPr lang="en-US">
                      <a:noFill/>
                    </a:rPr>
                    <a:t> </a:t>
                  </a:r>
                </a:p>
              </p:txBody>
            </p:sp>
          </mc:Fallback>
        </mc:AlternateContent>
      </p:grpSp>
      <p:pic>
        <p:nvPicPr>
          <p:cNvPr id="10" name="Picture 9">
            <a:extLst>
              <a:ext uri="{FF2B5EF4-FFF2-40B4-BE49-F238E27FC236}">
                <a16:creationId xmlns:a16="http://schemas.microsoft.com/office/drawing/2014/main" id="{88618E33-7CCD-F64C-B46A-8E41875A09EB}"/>
              </a:ext>
            </a:extLst>
          </p:cNvPr>
          <p:cNvPicPr>
            <a:picLocks noChangeAspect="1"/>
          </p:cNvPicPr>
          <p:nvPr/>
        </p:nvPicPr>
        <p:blipFill>
          <a:blip r:embed="rId11"/>
          <a:stretch>
            <a:fillRect/>
          </a:stretch>
        </p:blipFill>
        <p:spPr>
          <a:xfrm>
            <a:off x="8526292" y="3718425"/>
            <a:ext cx="3225731" cy="2103119"/>
          </a:xfrm>
          <a:prstGeom prst="rect">
            <a:avLst/>
          </a:prstGeom>
        </p:spPr>
      </p:pic>
      <p:sp>
        <p:nvSpPr>
          <p:cNvPr id="30" name="TextBox 29">
            <a:extLst>
              <a:ext uri="{FF2B5EF4-FFF2-40B4-BE49-F238E27FC236}">
                <a16:creationId xmlns:a16="http://schemas.microsoft.com/office/drawing/2014/main" id="{BC71398D-4FA4-2049-B041-E523656EC5B0}"/>
              </a:ext>
            </a:extLst>
          </p:cNvPr>
          <p:cNvSpPr txBox="1"/>
          <p:nvPr/>
        </p:nvSpPr>
        <p:spPr>
          <a:xfrm>
            <a:off x="8579300" y="5921413"/>
            <a:ext cx="3119718" cy="868323"/>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500" b="1" dirty="0"/>
              <a:t>Observations</a:t>
            </a:r>
          </a:p>
          <a:p>
            <a:pPr marL="285750" indent="-285750">
              <a:buFont typeface="Arial" panose="020B0604020202020204" pitchFamily="34" charset="0"/>
              <a:buChar char="•"/>
              <a:defRPr/>
            </a:pPr>
            <a:r>
              <a:rPr lang="en-US" sz="1500" dirty="0"/>
              <a:t>Parameter values decrease as temperature increases</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30C86A1-8483-CE43-B123-6D7E65ACB8F3}"/>
                  </a:ext>
                </a:extLst>
              </p:cNvPr>
              <p:cNvSpPr txBox="1"/>
              <p:nvPr/>
            </p:nvSpPr>
            <p:spPr>
              <a:xfrm>
                <a:off x="933035" y="4849042"/>
                <a:ext cx="6272437" cy="6832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i="1">
                              <a:latin typeface="Cambria Math" panose="02040503050406030204" pitchFamily="18" charset="0"/>
                            </a:rPr>
                            <m:t>𝑚</m:t>
                          </m:r>
                        </m:sub>
                      </m:sSub>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𝑖</m:t>
                          </m:r>
                        </m:sub>
                        <m:sup/>
                        <m:e>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sSub>
                                <m:sSubPr>
                                  <m:ctrlPr>
                                    <a:rPr lang="en-US" sz="1600" i="1">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Sub>
                            </m:e>
                          </m:nary>
                          <m:rad>
                            <m:radPr>
                              <m:degHide m:val="on"/>
                              <m:ctrlPr>
                                <a:rPr lang="en-US" sz="1600" i="1">
                                  <a:latin typeface="Cambria Math" panose="02040503050406030204" pitchFamily="18" charset="0"/>
                                </a:rPr>
                              </m:ctrlPr>
                            </m:radPr>
                            <m:deg/>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𝑗</m:t>
                                  </m:r>
                                </m:sub>
                              </m:sSub>
                            </m:e>
                          </m:rad>
                          <m:r>
                            <a:rPr lang="en-US" sz="1600" b="0" i="1" smtClean="0">
                              <a:latin typeface="Cambria Math" panose="02040503050406030204" pitchFamily="18" charset="0"/>
                            </a:rPr>
                            <m:t>(1−</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𝑘</m:t>
                              </m:r>
                            </m:e>
                            <m:sub>
                              <m:r>
                                <a:rPr lang="en-US" sz="1600" i="1">
                                  <a:solidFill>
                                    <a:schemeClr val="accent1"/>
                                  </a:solidFill>
                                  <a:latin typeface="Cambria Math" panose="02040503050406030204" pitchFamily="18" charset="0"/>
                                </a:rPr>
                                <m:t>𝑖𝑗</m:t>
                              </m:r>
                              <m:r>
                                <a:rPr lang="en-US" sz="1600" i="1">
                                  <a:solidFill>
                                    <a:schemeClr val="accent1"/>
                                  </a:solidFill>
                                  <a:latin typeface="Cambria Math" panose="02040503050406030204" pitchFamily="18" charset="0"/>
                                </a:rPr>
                                <m:t>,</m:t>
                              </m:r>
                              <m:r>
                                <a:rPr lang="en-US" sz="1600" i="1">
                                  <a:solidFill>
                                    <a:schemeClr val="accent1"/>
                                  </a:solidFill>
                                  <a:latin typeface="Cambria Math" panose="02040503050406030204" pitchFamily="18" charset="0"/>
                                </a:rPr>
                                <m:t>𝐴</m:t>
                              </m:r>
                            </m:sub>
                          </m:sSub>
                          <m:r>
                            <a:rPr lang="en-US" sz="1600" i="1">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𝑅</m:t>
                                  </m:r>
                                </m:sub>
                              </m:sSub>
                            </m:den>
                          </m:f>
                          <m:sSub>
                            <m:sSubPr>
                              <m:ctrlPr>
                                <a:rPr lang="en-US" sz="1600" i="1" smtClean="0">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𝑘</m:t>
                              </m:r>
                            </m:e>
                            <m:sub>
                              <m:r>
                                <a:rPr lang="en-US" sz="1600" i="1">
                                  <a:solidFill>
                                    <a:schemeClr val="accent1"/>
                                  </a:solidFill>
                                  <a:latin typeface="Cambria Math" panose="02040503050406030204" pitchFamily="18" charset="0"/>
                                </a:rPr>
                                <m:t>𝑖𝑗</m:t>
                              </m:r>
                              <m:r>
                                <a:rPr lang="en-US" sz="1600" i="1">
                                  <a:solidFill>
                                    <a:schemeClr val="accent1"/>
                                  </a:solidFill>
                                  <a:latin typeface="Cambria Math" panose="02040503050406030204" pitchFamily="18" charset="0"/>
                                </a:rPr>
                                <m:t>,</m:t>
                              </m:r>
                              <m:r>
                                <a:rPr lang="en-US" sz="1600" i="1">
                                  <a:solidFill>
                                    <a:schemeClr val="accent1"/>
                                  </a:solidFill>
                                  <a:latin typeface="Cambria Math" panose="02040503050406030204" pitchFamily="18" charset="0"/>
                                </a:rPr>
                                <m:t>𝐵</m:t>
                              </m:r>
                            </m:sub>
                          </m:sSub>
                          <m:r>
                            <a:rPr lang="en-US" sz="1600" i="1">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𝑇</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𝑇</m:t>
                                          </m:r>
                                        </m:e>
                                        <m:sub>
                                          <m:r>
                                            <a:rPr lang="en-US" sz="1600" b="0" i="1" smtClean="0">
                                              <a:solidFill>
                                                <a:schemeClr val="tx1"/>
                                              </a:solidFill>
                                              <a:latin typeface="Cambria Math" panose="02040503050406030204" pitchFamily="18" charset="0"/>
                                            </a:rPr>
                                            <m:t>𝑅</m:t>
                                          </m:r>
                                        </m:sub>
                                      </m:sSub>
                                    </m:den>
                                  </m:f>
                                </m:e>
                              </m:d>
                            </m:e>
                            <m:sup>
                              <m:r>
                                <a:rPr lang="en-US" sz="1600" b="0" i="1" smtClean="0">
                                  <a:solidFill>
                                    <a:schemeClr val="tx1"/>
                                  </a:solidFill>
                                  <a:latin typeface="Cambria Math" panose="02040503050406030204" pitchFamily="18" charset="0"/>
                                </a:rPr>
                                <m:t>2</m:t>
                              </m:r>
                            </m:sup>
                          </m:sSup>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𝑘</m:t>
                              </m:r>
                            </m:e>
                            <m:sub>
                              <m:r>
                                <a:rPr lang="en-US" sz="1600" i="1">
                                  <a:solidFill>
                                    <a:schemeClr val="accent1"/>
                                  </a:solidFill>
                                  <a:latin typeface="Cambria Math" panose="02040503050406030204" pitchFamily="18" charset="0"/>
                                </a:rPr>
                                <m:t>𝑖𝑗</m:t>
                              </m:r>
                              <m:r>
                                <a:rPr lang="en-US" sz="1600" i="1">
                                  <a:solidFill>
                                    <a:schemeClr val="accent1"/>
                                  </a:solidFill>
                                  <a:latin typeface="Cambria Math" panose="02040503050406030204" pitchFamily="18" charset="0"/>
                                </a:rPr>
                                <m:t>,</m:t>
                              </m:r>
                              <m:r>
                                <a:rPr lang="en-US" sz="1600" i="1">
                                  <a:solidFill>
                                    <a:schemeClr val="accent1"/>
                                  </a:solidFill>
                                  <a:latin typeface="Cambria Math" panose="02040503050406030204" pitchFamily="18" charset="0"/>
                                </a:rPr>
                                <m:t>𝐶</m:t>
                              </m:r>
                            </m:sub>
                          </m:sSub>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𝑇</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𝑇</m:t>
                                          </m:r>
                                        </m:e>
                                        <m:sub>
                                          <m:r>
                                            <a:rPr lang="en-US" sz="1600" b="0" i="1" smtClean="0">
                                              <a:solidFill>
                                                <a:schemeClr val="tx1"/>
                                              </a:solidFill>
                                              <a:latin typeface="Cambria Math" panose="02040503050406030204" pitchFamily="18" charset="0"/>
                                            </a:rPr>
                                            <m:t>𝑅</m:t>
                                          </m:r>
                                        </m:sub>
                                      </m:sSub>
                                    </m:den>
                                  </m:f>
                                </m:e>
                              </m:d>
                            </m:e>
                            <m:sup>
                              <m:r>
                                <a:rPr lang="en-US" sz="1600" b="0" i="1" smtClean="0">
                                  <a:solidFill>
                                    <a:schemeClr val="tx1"/>
                                  </a:solidFill>
                                  <a:latin typeface="Cambria Math" panose="02040503050406030204" pitchFamily="18" charset="0"/>
                                </a:rPr>
                                <m:t>3</m:t>
                              </m:r>
                            </m:sup>
                          </m:sSup>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𝑘</m:t>
                              </m:r>
                            </m:e>
                            <m:sub>
                              <m:r>
                                <a:rPr lang="en-US" sz="1600" b="0" i="1" smtClean="0">
                                  <a:solidFill>
                                    <a:schemeClr val="accent1"/>
                                  </a:solidFill>
                                  <a:latin typeface="Cambria Math" panose="02040503050406030204" pitchFamily="18" charset="0"/>
                                </a:rPr>
                                <m:t>𝑖𝑗</m:t>
                              </m:r>
                              <m:r>
                                <a:rPr lang="en-US" sz="1600" b="0" i="1" smtClean="0">
                                  <a:solidFill>
                                    <a:schemeClr val="accent1"/>
                                  </a:solidFill>
                                  <a:latin typeface="Cambria Math" panose="02040503050406030204" pitchFamily="18" charset="0"/>
                                </a:rPr>
                                <m:t>,</m:t>
                              </m:r>
                              <m:r>
                                <a:rPr lang="en-US" sz="1600" b="0" i="1" smtClean="0">
                                  <a:solidFill>
                                    <a:schemeClr val="accent1"/>
                                  </a:solidFill>
                                  <a:latin typeface="Cambria Math" panose="02040503050406030204" pitchFamily="18" charset="0"/>
                                </a:rPr>
                                <m:t>𝐷</m:t>
                              </m:r>
                            </m:sub>
                          </m:sSub>
                        </m:e>
                      </m:nary>
                    </m:oMath>
                  </m:oMathPara>
                </a14:m>
                <a:endParaRPr lang="en-US" sz="1600" dirty="0"/>
              </a:p>
            </p:txBody>
          </p:sp>
        </mc:Choice>
        <mc:Fallback xmlns="">
          <p:sp>
            <p:nvSpPr>
              <p:cNvPr id="31" name="TextBox 30">
                <a:extLst>
                  <a:ext uri="{FF2B5EF4-FFF2-40B4-BE49-F238E27FC236}">
                    <a16:creationId xmlns:a16="http://schemas.microsoft.com/office/drawing/2014/main" id="{230C86A1-8483-CE43-B123-6D7E65ACB8F3}"/>
                  </a:ext>
                </a:extLst>
              </p:cNvPr>
              <p:cNvSpPr txBox="1">
                <a:spLocks noRot="1" noChangeAspect="1" noMove="1" noResize="1" noEditPoints="1" noAdjustHandles="1" noChangeArrowheads="1" noChangeShapeType="1" noTextEdit="1"/>
              </p:cNvSpPr>
              <p:nvPr/>
            </p:nvSpPr>
            <p:spPr>
              <a:xfrm>
                <a:off x="933035" y="4849042"/>
                <a:ext cx="6272437" cy="683264"/>
              </a:xfrm>
              <a:prstGeom prst="rect">
                <a:avLst/>
              </a:prstGeom>
              <a:blipFill>
                <a:blip r:embed="rId12"/>
                <a:stretch>
                  <a:fillRect l="-2020" t="-123636" b="-17090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5AE931D-02BD-2749-A825-E375C432C27C}"/>
              </a:ext>
            </a:extLst>
          </p:cNvPr>
          <p:cNvPicPr>
            <a:picLocks noChangeAspect="1"/>
          </p:cNvPicPr>
          <p:nvPr/>
        </p:nvPicPr>
        <p:blipFill>
          <a:blip r:embed="rId13"/>
          <a:stretch>
            <a:fillRect/>
          </a:stretch>
        </p:blipFill>
        <p:spPr>
          <a:xfrm>
            <a:off x="8597343" y="1440839"/>
            <a:ext cx="3083628" cy="2103120"/>
          </a:xfrm>
          <a:prstGeom prst="rect">
            <a:avLst/>
          </a:prstGeom>
        </p:spPr>
      </p:pic>
      <p:pic>
        <p:nvPicPr>
          <p:cNvPr id="18" name="Picture 17">
            <a:extLst>
              <a:ext uri="{FF2B5EF4-FFF2-40B4-BE49-F238E27FC236}">
                <a16:creationId xmlns:a16="http://schemas.microsoft.com/office/drawing/2014/main" id="{50B1E162-C0DA-A14C-A150-8926FD914134}"/>
              </a:ext>
            </a:extLst>
          </p:cNvPr>
          <p:cNvPicPr>
            <a:picLocks noChangeAspect="1"/>
          </p:cNvPicPr>
          <p:nvPr/>
        </p:nvPicPr>
        <p:blipFill>
          <a:blip r:embed="rId14"/>
          <a:stretch>
            <a:fillRect/>
          </a:stretch>
        </p:blipFill>
        <p:spPr>
          <a:xfrm>
            <a:off x="8579300" y="1399914"/>
            <a:ext cx="3169285" cy="2103120"/>
          </a:xfrm>
          <a:prstGeom prst="rect">
            <a:avLst/>
          </a:prstGeom>
        </p:spPr>
      </p:pic>
      <p:pic>
        <p:nvPicPr>
          <p:cNvPr id="5" name="Picture 4">
            <a:extLst>
              <a:ext uri="{FF2B5EF4-FFF2-40B4-BE49-F238E27FC236}">
                <a16:creationId xmlns:a16="http://schemas.microsoft.com/office/drawing/2014/main" id="{4B5E42AE-1020-7445-9EAD-C4CF1315BCD3}"/>
              </a:ext>
            </a:extLst>
          </p:cNvPr>
          <p:cNvPicPr>
            <a:picLocks noChangeAspect="1"/>
          </p:cNvPicPr>
          <p:nvPr/>
        </p:nvPicPr>
        <p:blipFill>
          <a:blip r:embed="rId15"/>
          <a:stretch>
            <a:fillRect/>
          </a:stretch>
        </p:blipFill>
        <p:spPr>
          <a:xfrm>
            <a:off x="11454837" y="93280"/>
            <a:ext cx="654337" cy="654337"/>
          </a:xfrm>
          <a:prstGeom prst="rect">
            <a:avLst/>
          </a:prstGeom>
        </p:spPr>
      </p:pic>
      <p:sp>
        <p:nvSpPr>
          <p:cNvPr id="19" name="TextBox 18">
            <a:extLst>
              <a:ext uri="{FF2B5EF4-FFF2-40B4-BE49-F238E27FC236}">
                <a16:creationId xmlns:a16="http://schemas.microsoft.com/office/drawing/2014/main" id="{D624CA87-EA30-CD46-B850-CA996B82AD4F}"/>
              </a:ext>
            </a:extLst>
          </p:cNvPr>
          <p:cNvSpPr txBox="1"/>
          <p:nvPr/>
        </p:nvSpPr>
        <p:spPr>
          <a:xfrm>
            <a:off x="220955" y="5519541"/>
            <a:ext cx="7895181" cy="919401"/>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600" b="1" dirty="0"/>
              <a:t>Questions</a:t>
            </a:r>
          </a:p>
          <a:p>
            <a:pPr algn="ctr"/>
            <a:r>
              <a:rPr lang="en-US" sz="1600" dirty="0"/>
              <a:t>How do thermodynamic models compare for the same system?</a:t>
            </a:r>
          </a:p>
          <a:p>
            <a:pPr algn="ctr"/>
            <a:r>
              <a:rPr lang="en-US" sz="1600" dirty="0"/>
              <a:t>How do thermodynamic models compare between different HFC and IL systems?</a:t>
            </a:r>
          </a:p>
        </p:txBody>
      </p:sp>
    </p:spTree>
    <p:extLst>
      <p:ext uri="{BB962C8B-B14F-4D97-AF65-F5344CB8AC3E}">
        <p14:creationId xmlns:p14="http://schemas.microsoft.com/office/powerpoint/2010/main" val="428249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DD6F-1C4F-9F4F-AEE3-4E4E0D35A993}"/>
              </a:ext>
            </a:extLst>
          </p:cNvPr>
          <p:cNvSpPr>
            <a:spLocks noGrp="1"/>
          </p:cNvSpPr>
          <p:nvPr>
            <p:ph type="title"/>
          </p:nvPr>
        </p:nvSpPr>
        <p:spPr/>
        <p:txBody>
          <a:bodyPr>
            <a:normAutofit fontScale="90000"/>
          </a:bodyPr>
          <a:lstStyle/>
          <a:p>
            <a:r>
              <a:rPr lang="en-US" b="0" dirty="0"/>
              <a:t>Traditional statistical methods aid in understanding thermodynamic model questions</a:t>
            </a:r>
          </a:p>
        </p:txBody>
      </p:sp>
      <p:sp>
        <p:nvSpPr>
          <p:cNvPr id="3" name="Slide Number Placeholder 2">
            <a:extLst>
              <a:ext uri="{FF2B5EF4-FFF2-40B4-BE49-F238E27FC236}">
                <a16:creationId xmlns:a16="http://schemas.microsoft.com/office/drawing/2014/main" id="{254BAFA4-CF85-9D4B-930E-42A52509829C}"/>
              </a:ext>
            </a:extLst>
          </p:cNvPr>
          <p:cNvSpPr>
            <a:spLocks noGrp="1"/>
          </p:cNvSpPr>
          <p:nvPr>
            <p:ph type="sldNum" sz="quarter" idx="12"/>
          </p:nvPr>
        </p:nvSpPr>
        <p:spPr/>
        <p:txBody>
          <a:bodyPr/>
          <a:lstStyle/>
          <a:p>
            <a:fld id="{1756F3D0-7E86-AC43-9E81-92FE9637AEC8}" type="slidenum">
              <a:rPr lang="en-US" smtClean="0"/>
              <a:t>12</a:t>
            </a:fld>
            <a:endParaRPr lang="en-US"/>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A825F5B-EB8F-2140-8576-901E4B97EA87}"/>
                  </a:ext>
                </a:extLst>
              </p:cNvPr>
              <p:cNvSpPr/>
              <p:nvPr/>
            </p:nvSpPr>
            <p:spPr>
              <a:xfrm>
                <a:off x="249612" y="3885632"/>
                <a:ext cx="511845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𝐴𝐼𝐶</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=−2</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𝑙𝑖𝑘𝑒𝑙𝑖h𝑜𝑜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𝑚𝑎𝑥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)+2</m:t>
                      </m:r>
                      <m:r>
                        <m:rPr>
                          <m:sty m:val="p"/>
                        </m:rPr>
                        <a:rPr lang="en-US" b="0" i="0" smtClean="0">
                          <a:latin typeface="Cambria Math" panose="02040503050406030204" pitchFamily="18" charset="0"/>
                        </a:rPr>
                        <m:t>dim</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b="0" dirty="0"/>
              </a:p>
            </p:txBody>
          </p:sp>
        </mc:Choice>
        <mc:Fallback xmlns="">
          <p:sp>
            <p:nvSpPr>
              <p:cNvPr id="25" name="Rectangle 24">
                <a:extLst>
                  <a:ext uri="{FF2B5EF4-FFF2-40B4-BE49-F238E27FC236}">
                    <a16:creationId xmlns:a16="http://schemas.microsoft.com/office/drawing/2014/main" id="{CA825F5B-EB8F-2140-8576-901E4B97EA87}"/>
                  </a:ext>
                </a:extLst>
              </p:cNvPr>
              <p:cNvSpPr>
                <a:spLocks noRot="1" noChangeAspect="1" noMove="1" noResize="1" noEditPoints="1" noAdjustHandles="1" noChangeArrowheads="1" noChangeShapeType="1" noTextEdit="1"/>
              </p:cNvSpPr>
              <p:nvPr/>
            </p:nvSpPr>
            <p:spPr>
              <a:xfrm>
                <a:off x="249612" y="3885632"/>
                <a:ext cx="5118452" cy="369332"/>
              </a:xfrm>
              <a:prstGeom prst="rect">
                <a:avLst/>
              </a:prstGeom>
              <a:blipFill>
                <a:blip r:embed="rId3"/>
                <a:stretch>
                  <a:fillRect b="-16667"/>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85D83B96-2159-9D4A-8A7D-4C2FEA864BDF}"/>
              </a:ext>
            </a:extLst>
          </p:cNvPr>
          <p:cNvSpPr/>
          <p:nvPr/>
        </p:nvSpPr>
        <p:spPr>
          <a:xfrm>
            <a:off x="7026148" y="6520078"/>
            <a:ext cx="6096000" cy="400110"/>
          </a:xfrm>
          <a:prstGeom prst="rect">
            <a:avLst/>
          </a:prstGeom>
        </p:spPr>
        <p:txBody>
          <a:bodyPr>
            <a:spAutoFit/>
          </a:bodyPr>
          <a:lstStyle/>
          <a:p>
            <a:pPr>
              <a:defRPr/>
            </a:pPr>
            <a:r>
              <a:rPr lang="en-US" sz="1000" dirty="0" err="1">
                <a:cs typeface="Times New Roman" panose="02020603050405020304" pitchFamily="18" charset="0"/>
              </a:rPr>
              <a:t>Claeskens</a:t>
            </a:r>
            <a:r>
              <a:rPr lang="en-US" sz="1000" dirty="0">
                <a:cs typeface="Times New Roman" panose="02020603050405020304" pitchFamily="18" charset="0"/>
              </a:rPr>
              <a:t>, G. and </a:t>
            </a:r>
            <a:r>
              <a:rPr lang="en-US" sz="1000" dirty="0" err="1">
                <a:cs typeface="Times New Roman" panose="02020603050405020304" pitchFamily="18" charset="0"/>
              </a:rPr>
              <a:t>Hjort</a:t>
            </a:r>
            <a:r>
              <a:rPr lang="en-US" sz="1000" dirty="0">
                <a:cs typeface="Times New Roman" panose="02020603050405020304" pitchFamily="18" charset="0"/>
              </a:rPr>
              <a:t>, N. </a:t>
            </a:r>
            <a:r>
              <a:rPr lang="en-US" sz="1000" i="1" dirty="0">
                <a:cs typeface="Times New Roman" panose="02020603050405020304" pitchFamily="18" charset="0"/>
              </a:rPr>
              <a:t>Cambridge Books</a:t>
            </a:r>
            <a:r>
              <a:rPr lang="en-US" sz="1000" dirty="0">
                <a:cs typeface="Times New Roman" panose="02020603050405020304" pitchFamily="18" charset="0"/>
              </a:rPr>
              <a:t>. (2008).</a:t>
            </a:r>
          </a:p>
          <a:p>
            <a:pPr>
              <a:defRPr/>
            </a:pPr>
            <a:r>
              <a:rPr lang="en-US" sz="1000" dirty="0">
                <a:cs typeface="Times New Roman" panose="02020603050405020304" pitchFamily="18" charset="0"/>
              </a:rPr>
              <a:t>Kramer, S. and Sorensen, H. </a:t>
            </a:r>
            <a:r>
              <a:rPr lang="en-US" sz="1000" i="1" dirty="0">
                <a:cs typeface="Times New Roman" panose="02020603050405020304" pitchFamily="18" charset="0"/>
              </a:rPr>
              <a:t>IEEE Trans. On Automatic Control</a:t>
            </a:r>
            <a:r>
              <a:rPr lang="en-US" sz="1000" dirty="0">
                <a:cs typeface="Times New Roman" panose="02020603050405020304" pitchFamily="18" charset="0"/>
              </a:rPr>
              <a:t>, 33(2). (1988).</a:t>
            </a:r>
          </a:p>
        </p:txBody>
      </p:sp>
      <p:sp>
        <p:nvSpPr>
          <p:cNvPr id="14" name="TextBox 13">
            <a:extLst>
              <a:ext uri="{FF2B5EF4-FFF2-40B4-BE49-F238E27FC236}">
                <a16:creationId xmlns:a16="http://schemas.microsoft.com/office/drawing/2014/main" id="{ED955DF0-D4A3-4A46-86C9-DB7352A92192}"/>
              </a:ext>
            </a:extLst>
          </p:cNvPr>
          <p:cNvSpPr txBox="1"/>
          <p:nvPr/>
        </p:nvSpPr>
        <p:spPr>
          <a:xfrm>
            <a:off x="292643" y="1358310"/>
            <a:ext cx="5129493" cy="1021556"/>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b="1" dirty="0"/>
              <a:t>Goal</a:t>
            </a:r>
          </a:p>
          <a:p>
            <a:pPr algn="ctr">
              <a:defRPr/>
            </a:pPr>
            <a:r>
              <a:rPr lang="en-US" dirty="0"/>
              <a:t>Quantitatively determine which model best balances complexity and fit</a:t>
            </a:r>
          </a:p>
        </p:txBody>
      </p:sp>
      <p:sp>
        <p:nvSpPr>
          <p:cNvPr id="15" name="TextBox 14">
            <a:extLst>
              <a:ext uri="{FF2B5EF4-FFF2-40B4-BE49-F238E27FC236}">
                <a16:creationId xmlns:a16="http://schemas.microsoft.com/office/drawing/2014/main" id="{CADC30C2-CC08-A441-96D7-C9D68EE926DA}"/>
              </a:ext>
            </a:extLst>
          </p:cNvPr>
          <p:cNvSpPr txBox="1"/>
          <p:nvPr/>
        </p:nvSpPr>
        <p:spPr>
          <a:xfrm>
            <a:off x="292643" y="2600397"/>
            <a:ext cx="5129493" cy="1021556"/>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b="1" dirty="0"/>
              <a:t>Model Selection</a:t>
            </a:r>
          </a:p>
          <a:p>
            <a:pPr algn="ctr">
              <a:defRPr/>
            </a:pPr>
            <a:r>
              <a:rPr lang="en-US" dirty="0"/>
              <a:t>Akaike information criteria (AIC) ranks models by balancing model fit and model parsimony</a:t>
            </a:r>
          </a:p>
        </p:txBody>
      </p:sp>
      <p:sp>
        <p:nvSpPr>
          <p:cNvPr id="9" name="Left Brace 8">
            <a:extLst>
              <a:ext uri="{FF2B5EF4-FFF2-40B4-BE49-F238E27FC236}">
                <a16:creationId xmlns:a16="http://schemas.microsoft.com/office/drawing/2014/main" id="{DCF1E27F-278B-DB41-BD50-CA2EB7AFFEE6}"/>
              </a:ext>
            </a:extLst>
          </p:cNvPr>
          <p:cNvSpPr/>
          <p:nvPr/>
        </p:nvSpPr>
        <p:spPr>
          <a:xfrm rot="16200000">
            <a:off x="2592567" y="3415842"/>
            <a:ext cx="441064" cy="2119308"/>
          </a:xfrm>
          <a:prstGeom prst="leftBrace">
            <a:avLst>
              <a:gd name="adj1" fmla="val 8333"/>
              <a:gd name="adj2" fmla="val 49492"/>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04D4C30-4C69-E74D-9269-A5B1C37DA5F0}"/>
              </a:ext>
            </a:extLst>
          </p:cNvPr>
          <p:cNvSpPr txBox="1"/>
          <p:nvPr/>
        </p:nvSpPr>
        <p:spPr>
          <a:xfrm>
            <a:off x="1753445" y="4803750"/>
            <a:ext cx="2119308" cy="523220"/>
          </a:xfrm>
          <a:prstGeom prst="rect">
            <a:avLst/>
          </a:prstGeom>
          <a:noFill/>
        </p:spPr>
        <p:txBody>
          <a:bodyPr wrap="square" rtlCol="0">
            <a:spAutoFit/>
          </a:bodyPr>
          <a:lstStyle/>
          <a:p>
            <a:pPr algn="ctr"/>
            <a:r>
              <a:rPr lang="en-US" sz="1400" dirty="0"/>
              <a:t>Maximum likelihood estimate</a:t>
            </a:r>
          </a:p>
        </p:txBody>
      </p:sp>
      <p:sp>
        <p:nvSpPr>
          <p:cNvPr id="18" name="Left Brace 17">
            <a:extLst>
              <a:ext uri="{FF2B5EF4-FFF2-40B4-BE49-F238E27FC236}">
                <a16:creationId xmlns:a16="http://schemas.microsoft.com/office/drawing/2014/main" id="{0C5B973F-25D8-7749-ACDE-24C07CE2E27A}"/>
              </a:ext>
            </a:extLst>
          </p:cNvPr>
          <p:cNvSpPr/>
          <p:nvPr/>
        </p:nvSpPr>
        <p:spPr>
          <a:xfrm rot="16200000">
            <a:off x="4598893" y="4109736"/>
            <a:ext cx="441064" cy="731520"/>
          </a:xfrm>
          <a:prstGeom prst="leftBrace">
            <a:avLst>
              <a:gd name="adj1" fmla="val 8333"/>
              <a:gd name="adj2" fmla="val 49492"/>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DE09BDD5-F7ED-D543-B175-5008EBC6F9A9}"/>
              </a:ext>
            </a:extLst>
          </p:cNvPr>
          <p:cNvSpPr txBox="1"/>
          <p:nvPr/>
        </p:nvSpPr>
        <p:spPr>
          <a:xfrm>
            <a:off x="4061010" y="4771375"/>
            <a:ext cx="1516829" cy="523220"/>
          </a:xfrm>
          <a:prstGeom prst="rect">
            <a:avLst/>
          </a:prstGeom>
          <a:noFill/>
        </p:spPr>
        <p:txBody>
          <a:bodyPr wrap="square" rtlCol="0">
            <a:spAutoFit/>
          </a:bodyPr>
          <a:lstStyle/>
          <a:p>
            <a:pPr algn="ctr"/>
            <a:r>
              <a:rPr lang="en-US" sz="1400" dirty="0"/>
              <a:t>Number of fitted parameters</a:t>
            </a:r>
          </a:p>
        </p:txBody>
      </p:sp>
      <p:sp>
        <p:nvSpPr>
          <p:cNvPr id="20" name="TextBox 19">
            <a:extLst>
              <a:ext uri="{FF2B5EF4-FFF2-40B4-BE49-F238E27FC236}">
                <a16:creationId xmlns:a16="http://schemas.microsoft.com/office/drawing/2014/main" id="{70AE8B23-B54A-E149-B8FC-79FA9712F704}"/>
              </a:ext>
            </a:extLst>
          </p:cNvPr>
          <p:cNvSpPr txBox="1"/>
          <p:nvPr/>
        </p:nvSpPr>
        <p:spPr>
          <a:xfrm>
            <a:off x="249562" y="4475495"/>
            <a:ext cx="1269910" cy="307777"/>
          </a:xfrm>
          <a:prstGeom prst="rect">
            <a:avLst/>
          </a:prstGeom>
          <a:noFill/>
        </p:spPr>
        <p:txBody>
          <a:bodyPr wrap="square" rtlCol="0">
            <a:spAutoFit/>
          </a:bodyPr>
          <a:lstStyle/>
          <a:p>
            <a:pPr algn="ctr"/>
            <a:r>
              <a:rPr lang="en-US" sz="1400" dirty="0"/>
              <a:t>Model</a:t>
            </a:r>
          </a:p>
        </p:txBody>
      </p:sp>
      <p:cxnSp>
        <p:nvCxnSpPr>
          <p:cNvPr id="12" name="Straight Arrow Connector 11">
            <a:extLst>
              <a:ext uri="{FF2B5EF4-FFF2-40B4-BE49-F238E27FC236}">
                <a16:creationId xmlns:a16="http://schemas.microsoft.com/office/drawing/2014/main" id="{1E4C0ECC-BF01-0847-8F5B-EB4B9AD39735}"/>
              </a:ext>
            </a:extLst>
          </p:cNvPr>
          <p:cNvCxnSpPr>
            <a:stCxn id="20" idx="0"/>
          </p:cNvCxnSpPr>
          <p:nvPr/>
        </p:nvCxnSpPr>
        <p:spPr>
          <a:xfrm flipV="1">
            <a:off x="884517" y="4254964"/>
            <a:ext cx="0" cy="220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C4DBAE-82BE-BC47-ABE7-C5024356A3F8}"/>
              </a:ext>
            </a:extLst>
          </p:cNvPr>
          <p:cNvSpPr txBox="1"/>
          <p:nvPr/>
        </p:nvSpPr>
        <p:spPr>
          <a:xfrm>
            <a:off x="292643" y="5453529"/>
            <a:ext cx="5129493" cy="1021556"/>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b="1" dirty="0"/>
              <a:t>Output</a:t>
            </a:r>
          </a:p>
          <a:p>
            <a:pPr algn="ctr">
              <a:defRPr/>
            </a:pPr>
            <a:r>
              <a:rPr lang="en-US" dirty="0"/>
              <a:t>Models ranked lowest (best model) to highest (worst model) AIC value</a:t>
            </a:r>
          </a:p>
        </p:txBody>
      </p:sp>
      <p:sp>
        <p:nvSpPr>
          <p:cNvPr id="13" name="Right Arrow 12">
            <a:extLst>
              <a:ext uri="{FF2B5EF4-FFF2-40B4-BE49-F238E27FC236}">
                <a16:creationId xmlns:a16="http://schemas.microsoft.com/office/drawing/2014/main" id="{B33BB696-276A-0444-8E76-DE095E6D8EA2}"/>
              </a:ext>
            </a:extLst>
          </p:cNvPr>
          <p:cNvSpPr/>
          <p:nvPr/>
        </p:nvSpPr>
        <p:spPr>
          <a:xfrm>
            <a:off x="5731283" y="3239403"/>
            <a:ext cx="775192" cy="428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4C560B7-9F41-4F42-BB96-CE48D5CD913B}"/>
              </a:ext>
            </a:extLst>
          </p:cNvPr>
          <p:cNvSpPr txBox="1"/>
          <p:nvPr/>
        </p:nvSpPr>
        <p:spPr>
          <a:xfrm>
            <a:off x="7490191" y="621673"/>
            <a:ext cx="4336554" cy="715089"/>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b="1" dirty="0"/>
              <a:t>What data is needed from our experimental collaborators?</a:t>
            </a:r>
            <a:endParaRPr lang="en-US" dirty="0"/>
          </a:p>
        </p:txBody>
      </p:sp>
      <p:pic>
        <p:nvPicPr>
          <p:cNvPr id="28" name="Picture 27">
            <a:extLst>
              <a:ext uri="{FF2B5EF4-FFF2-40B4-BE49-F238E27FC236}">
                <a16:creationId xmlns:a16="http://schemas.microsoft.com/office/drawing/2014/main" id="{9FBA8855-8099-B548-81FF-C51D81D346C0}"/>
              </a:ext>
            </a:extLst>
          </p:cNvPr>
          <p:cNvPicPr>
            <a:picLocks noChangeAspect="1"/>
          </p:cNvPicPr>
          <p:nvPr/>
        </p:nvPicPr>
        <p:blipFill>
          <a:blip r:embed="rId4"/>
          <a:stretch>
            <a:fillRect/>
          </a:stretch>
        </p:blipFill>
        <p:spPr>
          <a:xfrm>
            <a:off x="7911166" y="1348918"/>
            <a:ext cx="3494605" cy="2439967"/>
          </a:xfrm>
          <a:prstGeom prst="rect">
            <a:avLst/>
          </a:prstGeom>
        </p:spPr>
      </p:pic>
      <p:graphicFrame>
        <p:nvGraphicFramePr>
          <p:cNvPr id="29" name="Object 28">
            <a:extLst>
              <a:ext uri="{FF2B5EF4-FFF2-40B4-BE49-F238E27FC236}">
                <a16:creationId xmlns:a16="http://schemas.microsoft.com/office/drawing/2014/main" id="{71F9C7B7-61FB-584D-BE3B-68AC3C0CC6E3}"/>
              </a:ext>
            </a:extLst>
          </p:cNvPr>
          <p:cNvGraphicFramePr>
            <a:graphicFrameLocks noChangeAspect="1"/>
          </p:cNvGraphicFramePr>
          <p:nvPr>
            <p:extLst>
              <p:ext uri="{D42A27DB-BD31-4B8C-83A1-F6EECF244321}">
                <p14:modId xmlns:p14="http://schemas.microsoft.com/office/powerpoint/2010/main" val="137584326"/>
              </p:ext>
            </p:extLst>
          </p:nvPr>
        </p:nvGraphicFramePr>
        <p:xfrm>
          <a:off x="8378019" y="3717238"/>
          <a:ext cx="2807746" cy="2826279"/>
        </p:xfrm>
        <a:graphic>
          <a:graphicData uri="http://schemas.openxmlformats.org/presentationml/2006/ole">
            <mc:AlternateContent xmlns:mc="http://schemas.openxmlformats.org/markup-compatibility/2006">
              <mc:Choice xmlns:v="urn:schemas-microsoft-com:vml" Requires="v">
                <p:oleObj spid="_x0000_s5253" r:id="rId5" imgW="5499100" imgH="5702300" progId="SigmaPlotGraphicObject.13">
                  <p:embed/>
                </p:oleObj>
              </mc:Choice>
              <mc:Fallback>
                <p:oleObj r:id="rId5" imgW="5499100" imgH="5702300" progId="SigmaPlotGraphicObject.13">
                  <p:embed/>
                  <p:pic>
                    <p:nvPicPr>
                      <p:cNvPr id="24" name="Object 23">
                        <a:extLst>
                          <a:ext uri="{FF2B5EF4-FFF2-40B4-BE49-F238E27FC236}">
                            <a16:creationId xmlns:a16="http://schemas.microsoft.com/office/drawing/2014/main" id="{B1DBAB57-B707-0F46-BD3D-0B2302B76C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8019" y="3717238"/>
                        <a:ext cx="2807746" cy="2826279"/>
                      </a:xfrm>
                      <a:prstGeom prst="rect">
                        <a:avLst/>
                      </a:prstGeom>
                      <a:noFill/>
                    </p:spPr>
                  </p:pic>
                </p:oleObj>
              </mc:Fallback>
            </mc:AlternateContent>
          </a:graphicData>
        </a:graphic>
      </p:graphicFrame>
      <p:sp>
        <p:nvSpPr>
          <p:cNvPr id="30" name="TextBox 29">
            <a:extLst>
              <a:ext uri="{FF2B5EF4-FFF2-40B4-BE49-F238E27FC236}">
                <a16:creationId xmlns:a16="http://schemas.microsoft.com/office/drawing/2014/main" id="{615BB3AF-BF3E-0D48-AC2C-A57007C4D75C}"/>
              </a:ext>
            </a:extLst>
          </p:cNvPr>
          <p:cNvSpPr txBox="1"/>
          <p:nvPr/>
        </p:nvSpPr>
        <p:spPr>
          <a:xfrm>
            <a:off x="11088331" y="4365229"/>
            <a:ext cx="1128573" cy="1600438"/>
          </a:xfrm>
          <a:prstGeom prst="rect">
            <a:avLst/>
          </a:prstGeom>
          <a:noFill/>
        </p:spPr>
        <p:txBody>
          <a:bodyPr wrap="square" rtlCol="0">
            <a:spAutoFit/>
          </a:bodyPr>
          <a:lstStyle/>
          <a:p>
            <a:r>
              <a:rPr lang="en-US" sz="1400" dirty="0">
                <a:solidFill>
                  <a:srgbClr val="00FDFF"/>
                </a:solidFill>
              </a:rPr>
              <a:t>[</a:t>
            </a:r>
            <a:r>
              <a:rPr lang="en-US" sz="1400" dirty="0" err="1">
                <a:solidFill>
                  <a:srgbClr val="00FDFF"/>
                </a:solidFill>
              </a:rPr>
              <a:t>emim</a:t>
            </a:r>
            <a:r>
              <a:rPr lang="en-US" sz="1400" dirty="0">
                <a:solidFill>
                  <a:srgbClr val="00FDFF"/>
                </a:solidFill>
              </a:rPr>
              <a:t>][Cl]</a:t>
            </a:r>
          </a:p>
          <a:p>
            <a:r>
              <a:rPr lang="en-US" sz="1400" dirty="0"/>
              <a:t>[</a:t>
            </a:r>
            <a:r>
              <a:rPr lang="en-US" sz="1400" dirty="0" err="1"/>
              <a:t>hmim</a:t>
            </a:r>
            <a:r>
              <a:rPr lang="en-US" sz="1400" dirty="0"/>
              <a:t>][I]</a:t>
            </a:r>
          </a:p>
          <a:p>
            <a:r>
              <a:rPr lang="en-US" sz="1400" dirty="0">
                <a:solidFill>
                  <a:srgbClr val="FF0000"/>
                </a:solidFill>
              </a:rPr>
              <a:t>[</a:t>
            </a:r>
            <a:r>
              <a:rPr lang="en-US" sz="1400" dirty="0" err="1">
                <a:solidFill>
                  <a:srgbClr val="FF0000"/>
                </a:solidFill>
              </a:rPr>
              <a:t>hmim</a:t>
            </a:r>
            <a:r>
              <a:rPr lang="en-US" sz="1400" dirty="0">
                <a:solidFill>
                  <a:srgbClr val="FF0000"/>
                </a:solidFill>
              </a:rPr>
              <a:t>][Br]</a:t>
            </a:r>
          </a:p>
          <a:p>
            <a:r>
              <a:rPr lang="en-US" sz="1400" dirty="0">
                <a:solidFill>
                  <a:srgbClr val="00FA00"/>
                </a:solidFill>
              </a:rPr>
              <a:t>[</a:t>
            </a:r>
            <a:r>
              <a:rPr lang="en-US" sz="1400" dirty="0" err="1">
                <a:solidFill>
                  <a:srgbClr val="00FA00"/>
                </a:solidFill>
              </a:rPr>
              <a:t>pmim</a:t>
            </a:r>
            <a:r>
              <a:rPr lang="en-US" sz="1400" dirty="0">
                <a:solidFill>
                  <a:srgbClr val="00FA00"/>
                </a:solidFill>
              </a:rPr>
              <a:t>][Cl]</a:t>
            </a:r>
          </a:p>
          <a:p>
            <a:r>
              <a:rPr lang="en-US" sz="1400" dirty="0">
                <a:solidFill>
                  <a:srgbClr val="0022F5"/>
                </a:solidFill>
              </a:rPr>
              <a:t>[</a:t>
            </a:r>
            <a:r>
              <a:rPr lang="en-US" sz="1400" dirty="0" err="1">
                <a:solidFill>
                  <a:srgbClr val="0022F5"/>
                </a:solidFill>
              </a:rPr>
              <a:t>bmim</a:t>
            </a:r>
            <a:r>
              <a:rPr lang="en-US" sz="1400" dirty="0">
                <a:solidFill>
                  <a:srgbClr val="0022F5"/>
                </a:solidFill>
              </a:rPr>
              <a:t>][Cl]</a:t>
            </a:r>
            <a:endParaRPr lang="en-US" sz="1400" dirty="0">
              <a:solidFill>
                <a:srgbClr val="00FDFF"/>
              </a:solidFill>
            </a:endParaRPr>
          </a:p>
          <a:p>
            <a:r>
              <a:rPr lang="en-US" sz="1400" dirty="0">
                <a:solidFill>
                  <a:schemeClr val="accent4">
                    <a:lumMod val="60000"/>
                    <a:lumOff val="40000"/>
                  </a:schemeClr>
                </a:solidFill>
              </a:rPr>
              <a:t>[</a:t>
            </a:r>
            <a:r>
              <a:rPr lang="en-US" sz="1400" dirty="0" err="1">
                <a:solidFill>
                  <a:schemeClr val="accent4">
                    <a:lumMod val="60000"/>
                    <a:lumOff val="40000"/>
                  </a:schemeClr>
                </a:solidFill>
              </a:rPr>
              <a:t>hmim</a:t>
            </a:r>
            <a:r>
              <a:rPr lang="en-US" sz="1400" dirty="0">
                <a:solidFill>
                  <a:schemeClr val="accent4">
                    <a:lumMod val="60000"/>
                    <a:lumOff val="40000"/>
                  </a:schemeClr>
                </a:solidFill>
              </a:rPr>
              <a:t>][Cl]</a:t>
            </a:r>
          </a:p>
          <a:p>
            <a:r>
              <a:rPr lang="en-US" sz="1400" dirty="0">
                <a:solidFill>
                  <a:schemeClr val="bg2">
                    <a:lumMod val="75000"/>
                  </a:schemeClr>
                </a:solidFill>
              </a:rPr>
              <a:t>[P</a:t>
            </a:r>
            <a:r>
              <a:rPr lang="en-US" sz="1400" baseline="-25000" dirty="0">
                <a:solidFill>
                  <a:schemeClr val="bg2">
                    <a:lumMod val="75000"/>
                  </a:schemeClr>
                </a:solidFill>
              </a:rPr>
              <a:t>14,6,6,6</a:t>
            </a:r>
            <a:r>
              <a:rPr lang="en-US" sz="1400" dirty="0">
                <a:solidFill>
                  <a:schemeClr val="bg2">
                    <a:lumMod val="75000"/>
                  </a:schemeClr>
                </a:solidFill>
              </a:rPr>
              <a:t>][Cl]</a:t>
            </a:r>
          </a:p>
        </p:txBody>
      </p:sp>
      <p:sp>
        <p:nvSpPr>
          <p:cNvPr id="31" name="TextBox 30">
            <a:extLst>
              <a:ext uri="{FF2B5EF4-FFF2-40B4-BE49-F238E27FC236}">
                <a16:creationId xmlns:a16="http://schemas.microsoft.com/office/drawing/2014/main" id="{912E8E2C-3BA9-0143-A408-248E438CBF61}"/>
              </a:ext>
            </a:extLst>
          </p:cNvPr>
          <p:cNvSpPr txBox="1"/>
          <p:nvPr/>
        </p:nvSpPr>
        <p:spPr>
          <a:xfrm>
            <a:off x="6491796" y="2297080"/>
            <a:ext cx="1790443" cy="646331"/>
          </a:xfrm>
          <a:prstGeom prst="rect">
            <a:avLst/>
          </a:prstGeom>
          <a:noFill/>
        </p:spPr>
        <p:txBody>
          <a:bodyPr wrap="square" rtlCol="0">
            <a:spAutoFit/>
          </a:bodyPr>
          <a:lstStyle/>
          <a:p>
            <a:pPr algn="ctr"/>
            <a:r>
              <a:rPr lang="en-US" dirty="0"/>
              <a:t>Varying temperature</a:t>
            </a:r>
          </a:p>
        </p:txBody>
      </p:sp>
      <p:sp>
        <p:nvSpPr>
          <p:cNvPr id="32" name="Rectangle 31">
            <a:extLst>
              <a:ext uri="{FF2B5EF4-FFF2-40B4-BE49-F238E27FC236}">
                <a16:creationId xmlns:a16="http://schemas.microsoft.com/office/drawing/2014/main" id="{5DFAAB02-EA31-E74D-BA08-FF9B9B8F95FD}"/>
              </a:ext>
            </a:extLst>
          </p:cNvPr>
          <p:cNvSpPr/>
          <p:nvPr/>
        </p:nvSpPr>
        <p:spPr>
          <a:xfrm>
            <a:off x="6447846" y="4751274"/>
            <a:ext cx="1878341" cy="923330"/>
          </a:xfrm>
          <a:prstGeom prst="rect">
            <a:avLst/>
          </a:prstGeom>
        </p:spPr>
        <p:txBody>
          <a:bodyPr wrap="square">
            <a:spAutoFit/>
          </a:bodyPr>
          <a:lstStyle/>
          <a:p>
            <a:pPr algn="ctr"/>
            <a:r>
              <a:rPr lang="en-US" dirty="0"/>
              <a:t>Multiple ILs at single temperature</a:t>
            </a:r>
          </a:p>
        </p:txBody>
      </p:sp>
    </p:spTree>
    <p:extLst>
      <p:ext uri="{BB962C8B-B14F-4D97-AF65-F5344CB8AC3E}">
        <p14:creationId xmlns:p14="http://schemas.microsoft.com/office/powerpoint/2010/main" val="15205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E6BE7-C224-3445-9728-87CB29D7C810}"/>
              </a:ext>
            </a:extLst>
          </p:cNvPr>
          <p:cNvSpPr>
            <a:spLocks noGrp="1"/>
          </p:cNvSpPr>
          <p:nvPr>
            <p:ph type="title"/>
          </p:nvPr>
        </p:nvSpPr>
        <p:spPr>
          <a:xfrm>
            <a:off x="0" y="0"/>
            <a:ext cx="12192000" cy="787814"/>
          </a:xfrm>
        </p:spPr>
        <p:txBody>
          <a:bodyPr/>
          <a:lstStyle/>
          <a:p>
            <a:r>
              <a:rPr lang="en-US" b="0" dirty="0"/>
              <a:t>Models Available (Pt. 1)</a:t>
            </a:r>
          </a:p>
        </p:txBody>
      </p:sp>
      <p:sp>
        <p:nvSpPr>
          <p:cNvPr id="3" name="Slide Number Placeholder 2">
            <a:extLst>
              <a:ext uri="{FF2B5EF4-FFF2-40B4-BE49-F238E27FC236}">
                <a16:creationId xmlns:a16="http://schemas.microsoft.com/office/drawing/2014/main" id="{6C09190F-6C42-614B-8D3D-F46809703092}"/>
              </a:ext>
            </a:extLst>
          </p:cNvPr>
          <p:cNvSpPr>
            <a:spLocks noGrp="1"/>
          </p:cNvSpPr>
          <p:nvPr>
            <p:ph type="sldNum" sz="quarter" idx="12"/>
          </p:nvPr>
        </p:nvSpPr>
        <p:spPr/>
        <p:txBody>
          <a:bodyPr/>
          <a:lstStyle/>
          <a:p>
            <a:fld id="{1756F3D0-7E86-AC43-9E81-92FE9637AEC8}" type="slidenum">
              <a:rPr lang="en-US" smtClean="0"/>
              <a:t>13</a:t>
            </a:fld>
            <a:endParaRPr lang="en-US"/>
          </a:p>
        </p:txBody>
      </p:sp>
      <p:graphicFrame>
        <p:nvGraphicFramePr>
          <p:cNvPr id="4" name="Table 3">
            <a:extLst>
              <a:ext uri="{FF2B5EF4-FFF2-40B4-BE49-F238E27FC236}">
                <a16:creationId xmlns:a16="http://schemas.microsoft.com/office/drawing/2014/main" id="{0D2FE636-7CC8-2343-B6CD-24DC792688DF}"/>
              </a:ext>
            </a:extLst>
          </p:cNvPr>
          <p:cNvGraphicFramePr>
            <a:graphicFrameLocks noGrp="1"/>
          </p:cNvGraphicFramePr>
          <p:nvPr>
            <p:extLst>
              <p:ext uri="{D42A27DB-BD31-4B8C-83A1-F6EECF244321}">
                <p14:modId xmlns:p14="http://schemas.microsoft.com/office/powerpoint/2010/main" val="1462664079"/>
              </p:ext>
            </p:extLst>
          </p:nvPr>
        </p:nvGraphicFramePr>
        <p:xfrm>
          <a:off x="633984" y="690278"/>
          <a:ext cx="11134619" cy="5527040"/>
        </p:xfrm>
        <a:graphic>
          <a:graphicData uri="http://schemas.openxmlformats.org/drawingml/2006/table">
            <a:tbl>
              <a:tblPr firstRow="1" bandRow="1">
                <a:tableStyleId>{5940675A-B579-460E-94D1-54222C63F5DA}</a:tableStyleId>
              </a:tblPr>
              <a:tblGrid>
                <a:gridCol w="754191">
                  <a:extLst>
                    <a:ext uri="{9D8B030D-6E8A-4147-A177-3AD203B41FA5}">
                      <a16:colId xmlns:a16="http://schemas.microsoft.com/office/drawing/2014/main" val="2538641009"/>
                    </a:ext>
                  </a:extLst>
                </a:gridCol>
                <a:gridCol w="1309749">
                  <a:extLst>
                    <a:ext uri="{9D8B030D-6E8A-4147-A177-3AD203B41FA5}">
                      <a16:colId xmlns:a16="http://schemas.microsoft.com/office/drawing/2014/main" val="1749771123"/>
                    </a:ext>
                  </a:extLst>
                </a:gridCol>
                <a:gridCol w="1450996">
                  <a:extLst>
                    <a:ext uri="{9D8B030D-6E8A-4147-A177-3AD203B41FA5}">
                      <a16:colId xmlns:a16="http://schemas.microsoft.com/office/drawing/2014/main" val="786123546"/>
                    </a:ext>
                  </a:extLst>
                </a:gridCol>
                <a:gridCol w="1118024">
                  <a:extLst>
                    <a:ext uri="{9D8B030D-6E8A-4147-A177-3AD203B41FA5}">
                      <a16:colId xmlns:a16="http://schemas.microsoft.com/office/drawing/2014/main" val="1111576216"/>
                    </a:ext>
                  </a:extLst>
                </a:gridCol>
                <a:gridCol w="2160799">
                  <a:extLst>
                    <a:ext uri="{9D8B030D-6E8A-4147-A177-3AD203B41FA5}">
                      <a16:colId xmlns:a16="http://schemas.microsoft.com/office/drawing/2014/main" val="2225990032"/>
                    </a:ext>
                  </a:extLst>
                </a:gridCol>
                <a:gridCol w="1989455">
                  <a:extLst>
                    <a:ext uri="{9D8B030D-6E8A-4147-A177-3AD203B41FA5}">
                      <a16:colId xmlns:a16="http://schemas.microsoft.com/office/drawing/2014/main" val="3663218512"/>
                    </a:ext>
                  </a:extLst>
                </a:gridCol>
                <a:gridCol w="2351405">
                  <a:extLst>
                    <a:ext uri="{9D8B030D-6E8A-4147-A177-3AD203B41FA5}">
                      <a16:colId xmlns:a16="http://schemas.microsoft.com/office/drawing/2014/main" val="3741659378"/>
                    </a:ext>
                  </a:extLst>
                </a:gridCol>
              </a:tblGrid>
              <a:tr h="370840">
                <a:tc>
                  <a:txBody>
                    <a:bodyPr/>
                    <a:lstStyle/>
                    <a:p>
                      <a:pPr algn="ctr"/>
                      <a:r>
                        <a:rPr lang="en-US" sz="1400" dirty="0"/>
                        <a:t>Model</a:t>
                      </a:r>
                    </a:p>
                  </a:txBody>
                  <a:tcPr anchor="ctr"/>
                </a:tc>
                <a:tc>
                  <a:txBody>
                    <a:bodyPr/>
                    <a:lstStyle/>
                    <a:p>
                      <a:pPr algn="ctr"/>
                      <a:r>
                        <a:rPr lang="en-US" sz="1400" dirty="0"/>
                        <a:t>Number of Parameters</a:t>
                      </a:r>
                    </a:p>
                  </a:txBody>
                  <a:tcPr anchor="ctr"/>
                </a:tc>
                <a:tc>
                  <a:txBody>
                    <a:bodyPr/>
                    <a:lstStyle/>
                    <a:p>
                      <a:pPr algn="ctr"/>
                      <a:r>
                        <a:rPr lang="en-US" sz="1400" dirty="0"/>
                        <a:t>Temperature Dependence</a:t>
                      </a:r>
                    </a:p>
                  </a:txBody>
                  <a:tcPr anchor="ctr"/>
                </a:tc>
                <a:tc>
                  <a:txBody>
                    <a:bodyPr/>
                    <a:lstStyle/>
                    <a:p>
                      <a:pPr algn="ctr"/>
                      <a:r>
                        <a:rPr lang="en-US" sz="1400" dirty="0"/>
                        <a:t>Fitting</a:t>
                      </a:r>
                    </a:p>
                  </a:txBody>
                  <a:tcPr anchor="ctr"/>
                </a:tc>
                <a:tc>
                  <a:txBody>
                    <a:bodyPr/>
                    <a:lstStyle/>
                    <a:p>
                      <a:pPr algn="ctr"/>
                      <a:r>
                        <a:rPr lang="en-US" sz="1400" dirty="0"/>
                        <a:t>Available for </a:t>
                      </a:r>
                    </a:p>
                    <a:p>
                      <a:pPr algn="ctr"/>
                      <a:r>
                        <a:rPr lang="en-US" sz="1400" dirty="0"/>
                        <a:t>HFC-32/[</a:t>
                      </a:r>
                      <a:r>
                        <a:rPr lang="en-US" sz="1400" dirty="0" err="1"/>
                        <a:t>emim</a:t>
                      </a:r>
                      <a:r>
                        <a:rPr lang="en-US" sz="1400" dirty="0"/>
                        <a:t>][TF2N]</a:t>
                      </a:r>
                    </a:p>
                  </a:txBody>
                  <a:tcPr anchor="ctr"/>
                </a:tc>
                <a:tc>
                  <a:txBody>
                    <a:bodyPr/>
                    <a:lstStyle/>
                    <a:p>
                      <a:pPr algn="ctr"/>
                      <a:r>
                        <a:rPr lang="en-US" sz="1400" dirty="0"/>
                        <a:t>Available for </a:t>
                      </a:r>
                    </a:p>
                    <a:p>
                      <a:pPr algn="ctr"/>
                      <a:r>
                        <a:rPr lang="en-US" sz="1400" dirty="0"/>
                        <a:t>HFC-32/[bmimPF6]</a:t>
                      </a:r>
                    </a:p>
                  </a:txBody>
                  <a:tcPr anchor="ctr"/>
                </a:tc>
                <a:tc>
                  <a:txBody>
                    <a:bodyPr/>
                    <a:lstStyle/>
                    <a:p>
                      <a:pPr algn="ctr"/>
                      <a:r>
                        <a:rPr lang="en-US" sz="1400" dirty="0"/>
                        <a:t>Available for </a:t>
                      </a:r>
                    </a:p>
                    <a:p>
                      <a:pPr algn="ctr"/>
                      <a:r>
                        <a:rPr lang="en-US" sz="1400" dirty="0"/>
                        <a:t>HFC-125/[</a:t>
                      </a:r>
                      <a:r>
                        <a:rPr lang="en-US" sz="1400" dirty="0" err="1"/>
                        <a:t>emim</a:t>
                      </a:r>
                      <a:r>
                        <a:rPr lang="en-US" sz="1400" dirty="0"/>
                        <a:t>][TF2N]</a:t>
                      </a:r>
                    </a:p>
                  </a:txBody>
                  <a:tcPr anchor="ctr"/>
                </a:tc>
                <a:extLst>
                  <a:ext uri="{0D108BD9-81ED-4DB2-BD59-A6C34878D82A}">
                    <a16:rowId xmlns:a16="http://schemas.microsoft.com/office/drawing/2014/main" val="475649758"/>
                  </a:ext>
                </a:extLst>
              </a:tr>
              <a:tr h="370840">
                <a:tc>
                  <a:txBody>
                    <a:bodyPr/>
                    <a:lstStyle/>
                    <a:p>
                      <a:pPr algn="ctr"/>
                      <a:r>
                        <a:rPr lang="en-US" sz="1400" dirty="0"/>
                        <a:t>PR</a:t>
                      </a:r>
                    </a:p>
                  </a:txBody>
                  <a:tcPr anchor="ctr"/>
                </a:tc>
                <a:tc>
                  <a:txBody>
                    <a:bodyPr/>
                    <a:lstStyle/>
                    <a:p>
                      <a:pPr algn="ctr"/>
                      <a:r>
                        <a:rPr lang="en-US" sz="1400" dirty="0"/>
                        <a:t>1</a:t>
                      </a:r>
                    </a:p>
                  </a:txBody>
                  <a:tcPr anchor="ctr"/>
                </a:tc>
                <a:tc>
                  <a:txBody>
                    <a:bodyPr/>
                    <a:lstStyle/>
                    <a:p>
                      <a:pPr algn="ctr"/>
                      <a:r>
                        <a:rPr lang="en-US" sz="1400" dirty="0"/>
                        <a:t>None</a:t>
                      </a:r>
                    </a:p>
                  </a:txBody>
                  <a:tcPr anchor="ctr"/>
                </a:tc>
                <a:tc>
                  <a:txBody>
                    <a:bodyPr/>
                    <a:lstStyle/>
                    <a:p>
                      <a:pPr algn="ctr"/>
                      <a:r>
                        <a:rPr lang="en-US" sz="1400" baseline="0" dirty="0" err="1"/>
                        <a:t>k</a:t>
                      </a:r>
                      <a:r>
                        <a:rPr lang="en-US" sz="1400" baseline="-25000" dirty="0" err="1"/>
                        <a:t>ij,A</a:t>
                      </a:r>
                      <a:endParaRPr lang="en-US" sz="1400" dirty="0"/>
                    </a:p>
                  </a:txBody>
                  <a:tcPr anchor="ctr"/>
                </a:tc>
                <a:tc>
                  <a:txBody>
                    <a:bodyPr/>
                    <a:lstStyle/>
                    <a:p>
                      <a:pPr algn="ctr"/>
                      <a:r>
                        <a:rPr lang="en-US" sz="1400" dirty="0"/>
                        <a:t>yes</a:t>
                      </a:r>
                    </a:p>
                  </a:txBody>
                  <a:tcPr anchor="ctr"/>
                </a:tc>
                <a:tc>
                  <a:txBody>
                    <a:bodyPr/>
                    <a:lstStyle/>
                    <a:p>
                      <a:pPr algn="ctr"/>
                      <a:r>
                        <a:rPr lang="en-US" sz="1400" dirty="0"/>
                        <a:t>no</a:t>
                      </a:r>
                    </a:p>
                  </a:txBody>
                  <a:tcPr anchor="ctr"/>
                </a:tc>
                <a:tc>
                  <a:txBody>
                    <a:bodyPr/>
                    <a:lstStyle/>
                    <a:p>
                      <a:pPr algn="ctr"/>
                      <a:r>
                        <a:rPr lang="en-US" sz="1400" dirty="0"/>
                        <a:t>yes</a:t>
                      </a:r>
                    </a:p>
                  </a:txBody>
                  <a:tcPr anchor="ctr"/>
                </a:tc>
                <a:extLst>
                  <a:ext uri="{0D108BD9-81ED-4DB2-BD59-A6C34878D82A}">
                    <a16:rowId xmlns:a16="http://schemas.microsoft.com/office/drawing/2014/main" val="188454172"/>
                  </a:ext>
                </a:extLst>
              </a:tr>
              <a:tr h="370840">
                <a:tc>
                  <a:txBody>
                    <a:bodyPr/>
                    <a:lstStyle/>
                    <a:p>
                      <a:pPr algn="ctr"/>
                      <a:r>
                        <a:rPr lang="en-US" sz="1400" dirty="0"/>
                        <a:t>PR</a:t>
                      </a:r>
                    </a:p>
                  </a:txBody>
                  <a:tcPr anchor="ctr"/>
                </a:tc>
                <a:tc>
                  <a:txBody>
                    <a:bodyPr/>
                    <a:lstStyle/>
                    <a:p>
                      <a:pPr algn="ctr"/>
                      <a:r>
                        <a:rPr lang="en-US" sz="1400" dirty="0"/>
                        <a:t>1</a:t>
                      </a:r>
                    </a:p>
                  </a:txBody>
                  <a:tcPr anchor="ctr"/>
                </a:tc>
                <a:tc>
                  <a:txBody>
                    <a:bodyPr/>
                    <a:lstStyle/>
                    <a:p>
                      <a:pPr algn="ctr"/>
                      <a:r>
                        <a:rPr lang="en-US" sz="1400" dirty="0"/>
                        <a:t>None</a:t>
                      </a:r>
                    </a:p>
                  </a:txBody>
                  <a:tcPr anchor="ctr"/>
                </a:tc>
                <a:tc>
                  <a:txBody>
                    <a:bodyPr/>
                    <a:lstStyle/>
                    <a:p>
                      <a:pPr algn="ctr"/>
                      <a:r>
                        <a:rPr lang="en-US" sz="1400" baseline="0" dirty="0" err="1"/>
                        <a:t>k</a:t>
                      </a:r>
                      <a:r>
                        <a:rPr lang="en-US" sz="1400" baseline="-25000" dirty="0" err="1"/>
                        <a:t>ji,A</a:t>
                      </a:r>
                      <a:endParaRPr lang="en-US" sz="1400" dirty="0"/>
                    </a:p>
                  </a:txBody>
                  <a:tcPr anchor="ctr"/>
                </a:tc>
                <a:tc>
                  <a:txBody>
                    <a:bodyPr/>
                    <a:lstStyle/>
                    <a:p>
                      <a:pPr algn="ctr"/>
                      <a:r>
                        <a:rPr lang="en-US" sz="1400" dirty="0"/>
                        <a:t>yes</a:t>
                      </a:r>
                    </a:p>
                  </a:txBody>
                  <a:tcPr anchor="ctr"/>
                </a:tc>
                <a:tc>
                  <a:txBody>
                    <a:bodyPr/>
                    <a:lstStyle/>
                    <a:p>
                      <a:pPr algn="ctr"/>
                      <a:r>
                        <a:rPr lang="en-US" sz="1400" dirty="0"/>
                        <a:t>no</a:t>
                      </a:r>
                    </a:p>
                  </a:txBody>
                  <a:tcPr anchor="ctr"/>
                </a:tc>
                <a:tc>
                  <a:txBody>
                    <a:bodyPr/>
                    <a:lstStyle/>
                    <a:p>
                      <a:pPr algn="ctr"/>
                      <a:r>
                        <a:rPr lang="en-US" sz="1400" dirty="0"/>
                        <a:t>yes</a:t>
                      </a:r>
                    </a:p>
                  </a:txBody>
                  <a:tcPr anchor="ctr"/>
                </a:tc>
                <a:extLst>
                  <a:ext uri="{0D108BD9-81ED-4DB2-BD59-A6C34878D82A}">
                    <a16:rowId xmlns:a16="http://schemas.microsoft.com/office/drawing/2014/main" val="3210379598"/>
                  </a:ext>
                </a:extLst>
              </a:tr>
              <a:tr h="370840">
                <a:tc>
                  <a:txBody>
                    <a:bodyPr/>
                    <a:lstStyle/>
                    <a:p>
                      <a:pPr algn="ctr"/>
                      <a:r>
                        <a:rPr lang="en-US" sz="1400" dirty="0"/>
                        <a:t>PR</a:t>
                      </a:r>
                    </a:p>
                  </a:txBody>
                  <a:tcPr anchor="ctr"/>
                </a:tc>
                <a:tc>
                  <a:txBody>
                    <a:bodyPr/>
                    <a:lstStyle/>
                    <a:p>
                      <a:pPr algn="ctr"/>
                      <a:r>
                        <a:rPr lang="en-US" sz="1400" dirty="0"/>
                        <a:t>1</a:t>
                      </a:r>
                    </a:p>
                  </a:txBody>
                  <a:tcPr anchor="ctr"/>
                </a:tc>
                <a:tc>
                  <a:txBody>
                    <a:bodyPr/>
                    <a:lstStyle/>
                    <a:p>
                      <a:pPr algn="ctr"/>
                      <a:r>
                        <a:rPr lang="en-US" sz="1400" dirty="0"/>
                        <a:t>None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=-0.05</a:t>
                      </a: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ji,A</a:t>
                      </a:r>
                      <a:endParaRPr lang="en-US" sz="1400" dirty="0"/>
                    </a:p>
                  </a:txBody>
                  <a:tcPr anchor="ctr"/>
                </a:tc>
                <a:tc>
                  <a:txBody>
                    <a:bodyPr/>
                    <a:lstStyle/>
                    <a:p>
                      <a:pPr algn="ctr"/>
                      <a:r>
                        <a:rPr lang="en-US" sz="1400" dirty="0"/>
                        <a:t>yes</a:t>
                      </a:r>
                    </a:p>
                  </a:txBody>
                  <a:tcPr anchor="ctr"/>
                </a:tc>
                <a:tc>
                  <a:txBody>
                    <a:bodyPr/>
                    <a:lstStyle/>
                    <a:p>
                      <a:pPr algn="ctr"/>
                      <a:r>
                        <a:rPr lang="en-US" sz="1400" dirty="0"/>
                        <a:t>-</a:t>
                      </a:r>
                    </a:p>
                  </a:txBody>
                  <a:tcPr anchor="ctr"/>
                </a:tc>
                <a:tc>
                  <a:txBody>
                    <a:bodyPr/>
                    <a:lstStyle/>
                    <a:p>
                      <a:pPr algn="ctr"/>
                      <a:r>
                        <a:rPr lang="en-US" sz="1400" dirty="0"/>
                        <a:t>-</a:t>
                      </a:r>
                    </a:p>
                  </a:txBody>
                  <a:tcPr anchor="ctr"/>
                </a:tc>
                <a:extLst>
                  <a:ext uri="{0D108BD9-81ED-4DB2-BD59-A6C34878D82A}">
                    <a16:rowId xmlns:a16="http://schemas.microsoft.com/office/drawing/2014/main" val="4218069928"/>
                  </a:ext>
                </a:extLst>
              </a:tr>
              <a:tr h="370840">
                <a:tc>
                  <a:txBody>
                    <a:bodyPr/>
                    <a:lstStyle/>
                    <a:p>
                      <a:pPr algn="ctr"/>
                      <a:r>
                        <a:rPr lang="en-US" sz="1400" dirty="0"/>
                        <a:t>PR</a:t>
                      </a:r>
                    </a:p>
                  </a:txBody>
                  <a:tcPr anchor="ctr"/>
                </a:tc>
                <a:tc>
                  <a:txBody>
                    <a:bodyPr/>
                    <a:lstStyle/>
                    <a:p>
                      <a:pPr algn="ctr"/>
                      <a:r>
                        <a:rPr lang="en-US" sz="1400" dirty="0"/>
                        <a:t>2</a:t>
                      </a:r>
                    </a:p>
                  </a:txBody>
                  <a:tcPr anchor="ctr"/>
                </a:tc>
                <a:tc>
                  <a:txBody>
                    <a:bodyPr/>
                    <a:lstStyle/>
                    <a:p>
                      <a:pPr algn="ctr"/>
                      <a:r>
                        <a:rPr lang="en-US" sz="1400" dirty="0"/>
                        <a:t>None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ji,A</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2861584543"/>
                  </a:ext>
                </a:extLst>
              </a:tr>
              <a:tr h="370840">
                <a:tc>
                  <a:txBody>
                    <a:bodyPr/>
                    <a:lstStyle/>
                    <a:p>
                      <a:pPr algn="ctr"/>
                      <a:r>
                        <a:rPr lang="en-US" sz="1400" dirty="0"/>
                        <a:t>PR</a:t>
                      </a:r>
                    </a:p>
                  </a:txBody>
                  <a:tcPr anchor="ctr"/>
                </a:tc>
                <a:tc>
                  <a:txBody>
                    <a:bodyPr/>
                    <a:lstStyle/>
                    <a:p>
                      <a:pPr algn="ctr"/>
                      <a:r>
                        <a:rPr lang="en-US" sz="1400" dirty="0"/>
                        <a:t>3</a:t>
                      </a:r>
                    </a:p>
                  </a:txBody>
                  <a:tcPr anchor="ctr"/>
                </a:tc>
                <a:tc>
                  <a:txBody>
                    <a:bodyPr/>
                    <a:lstStyle/>
                    <a:p>
                      <a:pPr algn="ctr"/>
                      <a:r>
                        <a:rPr lang="en-US" sz="1400" dirty="0"/>
                        <a:t>Linear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ij,B</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3514611798"/>
                  </a:ext>
                </a:extLst>
              </a:tr>
              <a:tr h="370840">
                <a:tc>
                  <a:txBody>
                    <a:bodyPr/>
                    <a:lstStyle/>
                    <a:p>
                      <a:pPr algn="ctr"/>
                      <a:r>
                        <a:rPr lang="en-US" sz="1400" dirty="0"/>
                        <a:t>PR</a:t>
                      </a:r>
                    </a:p>
                  </a:txBody>
                  <a:tcPr anchor="ctr"/>
                </a:tc>
                <a:tc>
                  <a:txBody>
                    <a:bodyPr/>
                    <a:lstStyle/>
                    <a:p>
                      <a:pPr algn="ctr"/>
                      <a:r>
                        <a:rPr lang="en-US" sz="1400" dirty="0"/>
                        <a:t>3</a:t>
                      </a:r>
                    </a:p>
                  </a:txBody>
                  <a:tcPr anchor="ctr"/>
                </a:tc>
                <a:tc>
                  <a:txBody>
                    <a:bodyPr/>
                    <a:lstStyle/>
                    <a:p>
                      <a:pPr algn="ctr"/>
                      <a:r>
                        <a:rPr lang="en-US" sz="1400" dirty="0"/>
                        <a:t>Linear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ji,B</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836667884"/>
                  </a:ext>
                </a:extLst>
              </a:tr>
              <a:tr h="370840">
                <a:tc>
                  <a:txBody>
                    <a:bodyPr/>
                    <a:lstStyle/>
                    <a:p>
                      <a:pPr algn="ctr"/>
                      <a:r>
                        <a:rPr lang="en-US" sz="1400" dirty="0"/>
                        <a:t>PR</a:t>
                      </a:r>
                    </a:p>
                  </a:txBody>
                  <a:tcPr anchor="ctr"/>
                </a:tc>
                <a:tc>
                  <a:txBody>
                    <a:bodyPr/>
                    <a:lstStyle/>
                    <a:p>
                      <a:pPr algn="ctr"/>
                      <a:r>
                        <a:rPr lang="en-US" sz="1400" dirty="0"/>
                        <a:t>4</a:t>
                      </a:r>
                    </a:p>
                  </a:txBody>
                  <a:tcPr anchor="ctr"/>
                </a:tc>
                <a:tc>
                  <a:txBody>
                    <a:bodyPr/>
                    <a:lstStyle/>
                    <a:p>
                      <a:pPr algn="ctr"/>
                      <a:r>
                        <a:rPr lang="en-US" sz="1400" dirty="0"/>
                        <a:t>Linear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ij,B</a:t>
                      </a:r>
                      <a:r>
                        <a:rPr lang="en-US" sz="1400" baseline="0" dirty="0"/>
                        <a:t>, </a:t>
                      </a:r>
                      <a:r>
                        <a:rPr lang="en-US" sz="1400" baseline="0" dirty="0" err="1"/>
                        <a:t>k</a:t>
                      </a:r>
                      <a:r>
                        <a:rPr lang="en-US" sz="1400" baseline="-25000" dirty="0" err="1"/>
                        <a:t>ji,B</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1459127063"/>
                  </a:ext>
                </a:extLst>
              </a:tr>
              <a:tr h="370840">
                <a:tc>
                  <a:txBody>
                    <a:bodyPr/>
                    <a:lstStyle/>
                    <a:p>
                      <a:pPr algn="ctr"/>
                      <a:r>
                        <a:rPr lang="en-US" sz="1400" dirty="0"/>
                        <a:t>PR</a:t>
                      </a:r>
                    </a:p>
                  </a:txBody>
                  <a:tcPr anchor="ctr"/>
                </a:tc>
                <a:tc>
                  <a:txBody>
                    <a:bodyPr/>
                    <a:lstStyle/>
                    <a:p>
                      <a:pPr algn="ctr"/>
                      <a:r>
                        <a:rPr lang="en-US" sz="1400" dirty="0"/>
                        <a:t>6</a:t>
                      </a:r>
                    </a:p>
                  </a:txBody>
                  <a:tcPr anchor="ctr"/>
                </a:tc>
                <a:tc>
                  <a:txBody>
                    <a:bodyPr/>
                    <a:lstStyle/>
                    <a:p>
                      <a:pPr algn="ctr"/>
                      <a:r>
                        <a:rPr lang="en-US" sz="1400" dirty="0"/>
                        <a:t>Quadratic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ij,B</a:t>
                      </a:r>
                      <a:r>
                        <a:rPr lang="en-US" sz="1400" baseline="0" dirty="0"/>
                        <a:t>, </a:t>
                      </a:r>
                      <a:r>
                        <a:rPr lang="en-US" sz="1400" baseline="0" dirty="0" err="1"/>
                        <a:t>k</a:t>
                      </a:r>
                      <a:r>
                        <a:rPr lang="en-US" sz="1400" baseline="-25000" dirty="0" err="1"/>
                        <a:t>ji,B</a:t>
                      </a: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ij,C</a:t>
                      </a:r>
                      <a:r>
                        <a:rPr lang="en-US" sz="1400" baseline="0" dirty="0"/>
                        <a:t>, </a:t>
                      </a:r>
                      <a:r>
                        <a:rPr lang="en-US" sz="1400" baseline="0" dirty="0" err="1"/>
                        <a:t>k</a:t>
                      </a:r>
                      <a:r>
                        <a:rPr lang="en-US" sz="1400" baseline="-25000" dirty="0" err="1"/>
                        <a:t>ji,C</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596228582"/>
                  </a:ext>
                </a:extLst>
              </a:tr>
              <a:tr h="370840">
                <a:tc>
                  <a:txBody>
                    <a:bodyPr/>
                    <a:lstStyle/>
                    <a:p>
                      <a:pPr algn="ctr"/>
                      <a:r>
                        <a:rPr lang="en-US" sz="1400" dirty="0"/>
                        <a:t>PR</a:t>
                      </a:r>
                    </a:p>
                  </a:txBody>
                  <a:tcPr anchor="ctr"/>
                </a:tc>
                <a:tc>
                  <a:txBody>
                    <a:bodyPr/>
                    <a:lstStyle/>
                    <a:p>
                      <a:pPr algn="ctr"/>
                      <a:r>
                        <a:rPr lang="en-US" sz="1400" dirty="0"/>
                        <a:t>8</a:t>
                      </a:r>
                    </a:p>
                  </a:txBody>
                  <a:tcPr anchor="ctr"/>
                </a:tc>
                <a:tc>
                  <a:txBody>
                    <a:bodyPr/>
                    <a:lstStyle/>
                    <a:p>
                      <a:pPr algn="ctr"/>
                      <a:r>
                        <a:rPr lang="en-US" sz="1400" dirty="0"/>
                        <a:t>Polynomial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ij,B</a:t>
                      </a:r>
                      <a:r>
                        <a:rPr lang="en-US" sz="1400" baseline="0" dirty="0"/>
                        <a:t>, </a:t>
                      </a:r>
                      <a:r>
                        <a:rPr lang="en-US" sz="1400" baseline="0" dirty="0" err="1"/>
                        <a:t>k</a:t>
                      </a:r>
                      <a:r>
                        <a:rPr lang="en-US" sz="1400" baseline="-25000" dirty="0" err="1"/>
                        <a:t>ji,B</a:t>
                      </a: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ij,C</a:t>
                      </a:r>
                      <a:r>
                        <a:rPr lang="en-US" sz="1400" baseline="0" dirty="0"/>
                        <a:t>, </a:t>
                      </a:r>
                      <a:r>
                        <a:rPr lang="en-US" sz="1400" baseline="0" dirty="0" err="1"/>
                        <a:t>k</a:t>
                      </a:r>
                      <a:r>
                        <a:rPr lang="en-US" sz="1400" baseline="-25000" dirty="0" err="1"/>
                        <a:t>ji,C</a:t>
                      </a: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ij,D</a:t>
                      </a:r>
                      <a:r>
                        <a:rPr lang="en-US" sz="1400" baseline="0" dirty="0"/>
                        <a:t>, </a:t>
                      </a:r>
                      <a:r>
                        <a:rPr lang="en-US" sz="1400" baseline="0" dirty="0" err="1"/>
                        <a:t>k</a:t>
                      </a:r>
                      <a:r>
                        <a:rPr lang="en-US" sz="1400" baseline="-25000" dirty="0" err="1"/>
                        <a:t>ji,D</a:t>
                      </a:r>
                      <a:endParaRPr lang="en-US" sz="1400" dirty="0"/>
                    </a:p>
                  </a:txBody>
                  <a:tcPr anchor="ctr"/>
                </a:tc>
                <a:tc>
                  <a:txBody>
                    <a:bodyPr/>
                    <a:lstStyle/>
                    <a:p>
                      <a:pPr algn="ctr"/>
                      <a:r>
                        <a:rPr lang="en-US" sz="1400" dirty="0"/>
                        <a:t>yes</a:t>
                      </a:r>
                    </a:p>
                  </a:txBody>
                  <a:tcPr anchor="ctr"/>
                </a:tc>
                <a:tc>
                  <a:txBody>
                    <a:bodyPr/>
                    <a:lstStyle/>
                    <a:p>
                      <a:pPr algn="ctr"/>
                      <a:r>
                        <a:rPr lang="en-US" sz="1400" dirty="0" err="1"/>
                        <a:t>noo</a:t>
                      </a:r>
                      <a:endParaRPr lang="en-US" sz="1400" dirty="0"/>
                    </a:p>
                  </a:txBody>
                  <a:tcPr anchor="ctr"/>
                </a:tc>
                <a:tc>
                  <a:txBody>
                    <a:bodyPr/>
                    <a:lstStyle/>
                    <a:p>
                      <a:pPr algn="ctr"/>
                      <a:r>
                        <a:rPr lang="en-US" sz="1400" dirty="0"/>
                        <a:t>no</a:t>
                      </a:r>
                    </a:p>
                  </a:txBody>
                  <a:tcPr anchor="ctr"/>
                </a:tc>
                <a:extLst>
                  <a:ext uri="{0D108BD9-81ED-4DB2-BD59-A6C34878D82A}">
                    <a16:rowId xmlns:a16="http://schemas.microsoft.com/office/drawing/2014/main" val="1061675014"/>
                  </a:ext>
                </a:extLst>
              </a:tr>
            </a:tbl>
          </a:graphicData>
        </a:graphic>
      </p:graphicFrame>
      <p:sp>
        <p:nvSpPr>
          <p:cNvPr id="5" name="TextBox 4">
            <a:extLst>
              <a:ext uri="{FF2B5EF4-FFF2-40B4-BE49-F238E27FC236}">
                <a16:creationId xmlns:a16="http://schemas.microsoft.com/office/drawing/2014/main" id="{06DB7172-1657-BC47-A24D-F4243215027F}"/>
              </a:ext>
            </a:extLst>
          </p:cNvPr>
          <p:cNvSpPr txBox="1"/>
          <p:nvPr/>
        </p:nvSpPr>
        <p:spPr>
          <a:xfrm>
            <a:off x="7778496" y="0"/>
            <a:ext cx="2584704" cy="646331"/>
          </a:xfrm>
          <a:prstGeom prst="rect">
            <a:avLst/>
          </a:prstGeom>
          <a:noFill/>
        </p:spPr>
        <p:txBody>
          <a:bodyPr wrap="square" rtlCol="0">
            <a:spAutoFit/>
          </a:bodyPr>
          <a:lstStyle/>
          <a:p>
            <a:r>
              <a:rPr lang="en-US" dirty="0" err="1"/>
              <a:t>i</a:t>
            </a:r>
            <a:r>
              <a:rPr lang="en-US" dirty="0"/>
              <a:t> – HFC</a:t>
            </a:r>
          </a:p>
          <a:p>
            <a:r>
              <a:rPr lang="en-US" dirty="0"/>
              <a:t>j – IL </a:t>
            </a:r>
          </a:p>
        </p:txBody>
      </p:sp>
    </p:spTree>
    <p:extLst>
      <p:ext uri="{BB962C8B-B14F-4D97-AF65-F5344CB8AC3E}">
        <p14:creationId xmlns:p14="http://schemas.microsoft.com/office/powerpoint/2010/main" val="1480086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E6BE7-C224-3445-9728-87CB29D7C810}"/>
              </a:ext>
            </a:extLst>
          </p:cNvPr>
          <p:cNvSpPr>
            <a:spLocks noGrp="1"/>
          </p:cNvSpPr>
          <p:nvPr>
            <p:ph type="title"/>
          </p:nvPr>
        </p:nvSpPr>
        <p:spPr>
          <a:xfrm>
            <a:off x="0" y="0"/>
            <a:ext cx="12192000" cy="787814"/>
          </a:xfrm>
        </p:spPr>
        <p:txBody>
          <a:bodyPr/>
          <a:lstStyle/>
          <a:p>
            <a:r>
              <a:rPr lang="en-US" b="0" dirty="0"/>
              <a:t>Models Available (Pt. 2)</a:t>
            </a:r>
          </a:p>
        </p:txBody>
      </p:sp>
      <p:sp>
        <p:nvSpPr>
          <p:cNvPr id="3" name="Slide Number Placeholder 2">
            <a:extLst>
              <a:ext uri="{FF2B5EF4-FFF2-40B4-BE49-F238E27FC236}">
                <a16:creationId xmlns:a16="http://schemas.microsoft.com/office/drawing/2014/main" id="{6C09190F-6C42-614B-8D3D-F46809703092}"/>
              </a:ext>
            </a:extLst>
          </p:cNvPr>
          <p:cNvSpPr>
            <a:spLocks noGrp="1"/>
          </p:cNvSpPr>
          <p:nvPr>
            <p:ph type="sldNum" sz="quarter" idx="12"/>
          </p:nvPr>
        </p:nvSpPr>
        <p:spPr/>
        <p:txBody>
          <a:bodyPr/>
          <a:lstStyle/>
          <a:p>
            <a:fld id="{1756F3D0-7E86-AC43-9E81-92FE9637AEC8}" type="slidenum">
              <a:rPr lang="en-US" smtClean="0"/>
              <a:t>14</a:t>
            </a:fld>
            <a:endParaRPr lang="en-US"/>
          </a:p>
        </p:txBody>
      </p:sp>
      <p:graphicFrame>
        <p:nvGraphicFramePr>
          <p:cNvPr id="4" name="Table 3">
            <a:extLst>
              <a:ext uri="{FF2B5EF4-FFF2-40B4-BE49-F238E27FC236}">
                <a16:creationId xmlns:a16="http://schemas.microsoft.com/office/drawing/2014/main" id="{0D2FE636-7CC8-2343-B6CD-24DC792688DF}"/>
              </a:ext>
            </a:extLst>
          </p:cNvPr>
          <p:cNvGraphicFramePr>
            <a:graphicFrameLocks noGrp="1"/>
          </p:cNvGraphicFramePr>
          <p:nvPr>
            <p:extLst>
              <p:ext uri="{D42A27DB-BD31-4B8C-83A1-F6EECF244321}">
                <p14:modId xmlns:p14="http://schemas.microsoft.com/office/powerpoint/2010/main" val="1877317408"/>
              </p:ext>
            </p:extLst>
          </p:nvPr>
        </p:nvGraphicFramePr>
        <p:xfrm>
          <a:off x="633984" y="690278"/>
          <a:ext cx="11134619" cy="5379720"/>
        </p:xfrm>
        <a:graphic>
          <a:graphicData uri="http://schemas.openxmlformats.org/drawingml/2006/table">
            <a:tbl>
              <a:tblPr firstRow="1" bandRow="1">
                <a:tableStyleId>{5940675A-B579-460E-94D1-54222C63F5DA}</a:tableStyleId>
              </a:tblPr>
              <a:tblGrid>
                <a:gridCol w="754191">
                  <a:extLst>
                    <a:ext uri="{9D8B030D-6E8A-4147-A177-3AD203B41FA5}">
                      <a16:colId xmlns:a16="http://schemas.microsoft.com/office/drawing/2014/main" val="2538641009"/>
                    </a:ext>
                  </a:extLst>
                </a:gridCol>
                <a:gridCol w="1309749">
                  <a:extLst>
                    <a:ext uri="{9D8B030D-6E8A-4147-A177-3AD203B41FA5}">
                      <a16:colId xmlns:a16="http://schemas.microsoft.com/office/drawing/2014/main" val="1749771123"/>
                    </a:ext>
                  </a:extLst>
                </a:gridCol>
                <a:gridCol w="1450996">
                  <a:extLst>
                    <a:ext uri="{9D8B030D-6E8A-4147-A177-3AD203B41FA5}">
                      <a16:colId xmlns:a16="http://schemas.microsoft.com/office/drawing/2014/main" val="786123546"/>
                    </a:ext>
                  </a:extLst>
                </a:gridCol>
                <a:gridCol w="1118024">
                  <a:extLst>
                    <a:ext uri="{9D8B030D-6E8A-4147-A177-3AD203B41FA5}">
                      <a16:colId xmlns:a16="http://schemas.microsoft.com/office/drawing/2014/main" val="1111576216"/>
                    </a:ext>
                  </a:extLst>
                </a:gridCol>
                <a:gridCol w="2160799">
                  <a:extLst>
                    <a:ext uri="{9D8B030D-6E8A-4147-A177-3AD203B41FA5}">
                      <a16:colId xmlns:a16="http://schemas.microsoft.com/office/drawing/2014/main" val="2225990032"/>
                    </a:ext>
                  </a:extLst>
                </a:gridCol>
                <a:gridCol w="1989455">
                  <a:extLst>
                    <a:ext uri="{9D8B030D-6E8A-4147-A177-3AD203B41FA5}">
                      <a16:colId xmlns:a16="http://schemas.microsoft.com/office/drawing/2014/main" val="3663218512"/>
                    </a:ext>
                  </a:extLst>
                </a:gridCol>
                <a:gridCol w="2351405">
                  <a:extLst>
                    <a:ext uri="{9D8B030D-6E8A-4147-A177-3AD203B41FA5}">
                      <a16:colId xmlns:a16="http://schemas.microsoft.com/office/drawing/2014/main" val="3741659378"/>
                    </a:ext>
                  </a:extLst>
                </a:gridCol>
              </a:tblGrid>
              <a:tr h="370840">
                <a:tc>
                  <a:txBody>
                    <a:bodyPr/>
                    <a:lstStyle/>
                    <a:p>
                      <a:pPr algn="ctr"/>
                      <a:r>
                        <a:rPr lang="en-US" sz="1400" dirty="0"/>
                        <a:t>Model</a:t>
                      </a:r>
                    </a:p>
                  </a:txBody>
                  <a:tcPr anchor="ctr"/>
                </a:tc>
                <a:tc>
                  <a:txBody>
                    <a:bodyPr/>
                    <a:lstStyle/>
                    <a:p>
                      <a:pPr algn="ctr"/>
                      <a:r>
                        <a:rPr lang="en-US" sz="1400" dirty="0"/>
                        <a:t>Number of Parameters</a:t>
                      </a:r>
                    </a:p>
                  </a:txBody>
                  <a:tcPr anchor="ctr"/>
                </a:tc>
                <a:tc>
                  <a:txBody>
                    <a:bodyPr/>
                    <a:lstStyle/>
                    <a:p>
                      <a:pPr algn="ctr"/>
                      <a:r>
                        <a:rPr lang="en-US" sz="1400" dirty="0"/>
                        <a:t>Temperature Dependence</a:t>
                      </a:r>
                    </a:p>
                  </a:txBody>
                  <a:tcPr anchor="ctr"/>
                </a:tc>
                <a:tc>
                  <a:txBody>
                    <a:bodyPr/>
                    <a:lstStyle/>
                    <a:p>
                      <a:pPr algn="ctr"/>
                      <a:r>
                        <a:rPr lang="en-US" sz="1400" dirty="0"/>
                        <a:t>Fitting</a:t>
                      </a:r>
                    </a:p>
                  </a:txBody>
                  <a:tcPr anchor="ctr"/>
                </a:tc>
                <a:tc>
                  <a:txBody>
                    <a:bodyPr/>
                    <a:lstStyle/>
                    <a:p>
                      <a:pPr algn="ctr"/>
                      <a:r>
                        <a:rPr lang="en-US" sz="1400" dirty="0"/>
                        <a:t>Available for </a:t>
                      </a:r>
                    </a:p>
                    <a:p>
                      <a:pPr algn="ctr"/>
                      <a:r>
                        <a:rPr lang="en-US" sz="1400" dirty="0"/>
                        <a:t>HFC-32/[</a:t>
                      </a:r>
                      <a:r>
                        <a:rPr lang="en-US" sz="1400" dirty="0" err="1"/>
                        <a:t>emim</a:t>
                      </a:r>
                      <a:r>
                        <a:rPr lang="en-US" sz="1400" dirty="0"/>
                        <a:t>][TF2N]</a:t>
                      </a:r>
                    </a:p>
                  </a:txBody>
                  <a:tcPr anchor="ctr"/>
                </a:tc>
                <a:tc>
                  <a:txBody>
                    <a:bodyPr/>
                    <a:lstStyle/>
                    <a:p>
                      <a:pPr algn="ctr"/>
                      <a:r>
                        <a:rPr lang="en-US" sz="1400" dirty="0"/>
                        <a:t>Available for </a:t>
                      </a:r>
                    </a:p>
                    <a:p>
                      <a:pPr algn="ctr"/>
                      <a:r>
                        <a:rPr lang="en-US" sz="1400" dirty="0"/>
                        <a:t>HFC-32/[bmimPF6]</a:t>
                      </a:r>
                    </a:p>
                  </a:txBody>
                  <a:tcPr anchor="ctr"/>
                </a:tc>
                <a:tc>
                  <a:txBody>
                    <a:bodyPr/>
                    <a:lstStyle/>
                    <a:p>
                      <a:pPr algn="ctr"/>
                      <a:r>
                        <a:rPr lang="en-US" sz="1400" dirty="0"/>
                        <a:t>Available for </a:t>
                      </a:r>
                    </a:p>
                    <a:p>
                      <a:pPr algn="ctr"/>
                      <a:r>
                        <a:rPr lang="en-US" sz="1400" dirty="0"/>
                        <a:t>HFC-125/[</a:t>
                      </a:r>
                      <a:r>
                        <a:rPr lang="en-US" sz="1400" dirty="0" err="1"/>
                        <a:t>emim</a:t>
                      </a:r>
                      <a:r>
                        <a:rPr lang="en-US" sz="1400" dirty="0"/>
                        <a:t>][TF2N]</a:t>
                      </a:r>
                    </a:p>
                  </a:txBody>
                  <a:tcPr anchor="ctr"/>
                </a:tc>
                <a:extLst>
                  <a:ext uri="{0D108BD9-81ED-4DB2-BD59-A6C34878D82A}">
                    <a16:rowId xmlns:a16="http://schemas.microsoft.com/office/drawing/2014/main" val="475649758"/>
                  </a:ext>
                </a:extLst>
              </a:tr>
              <a:tr h="370840">
                <a:tc>
                  <a:txBody>
                    <a:bodyPr/>
                    <a:lstStyle/>
                    <a:p>
                      <a:pPr algn="ctr"/>
                      <a:r>
                        <a:rPr lang="en-US" sz="1400" dirty="0"/>
                        <a:t>SRK</a:t>
                      </a:r>
                    </a:p>
                  </a:txBody>
                  <a:tcPr anchor="ctr"/>
                </a:tc>
                <a:tc>
                  <a:txBody>
                    <a:bodyPr/>
                    <a:lstStyle/>
                    <a:p>
                      <a:pPr algn="ctr"/>
                      <a:r>
                        <a:rPr lang="en-US" sz="1400" dirty="0"/>
                        <a:t>1</a:t>
                      </a:r>
                    </a:p>
                  </a:txBody>
                  <a:tcPr anchor="ctr"/>
                </a:tc>
                <a:tc>
                  <a:txBody>
                    <a:bodyPr/>
                    <a:lstStyle/>
                    <a:p>
                      <a:pPr algn="ctr"/>
                      <a:r>
                        <a:rPr lang="en-US" sz="1400" dirty="0"/>
                        <a:t>None</a:t>
                      </a:r>
                    </a:p>
                  </a:txBody>
                  <a:tcPr anchor="ctr"/>
                </a:tc>
                <a:tc>
                  <a:txBody>
                    <a:bodyPr/>
                    <a:lstStyle/>
                    <a:p>
                      <a:pPr algn="ctr"/>
                      <a:r>
                        <a:rPr lang="en-US" sz="1400" baseline="0" dirty="0" err="1"/>
                        <a:t>k</a:t>
                      </a:r>
                      <a:r>
                        <a:rPr lang="en-US" sz="1400" baseline="-25000" dirty="0" err="1"/>
                        <a:t>ij,A</a:t>
                      </a:r>
                      <a:endParaRPr lang="en-US" sz="1400" dirty="0"/>
                    </a:p>
                  </a:txBody>
                  <a:tcPr anchor="ctr"/>
                </a:tc>
                <a:tc>
                  <a:txBody>
                    <a:bodyPr/>
                    <a:lstStyle/>
                    <a:p>
                      <a:pPr algn="ctr"/>
                      <a:r>
                        <a:rPr lang="en-US" sz="1400" dirty="0"/>
                        <a:t>yes</a:t>
                      </a:r>
                    </a:p>
                  </a:txBody>
                  <a:tcPr anchor="ctr"/>
                </a:tc>
                <a:tc>
                  <a:txBody>
                    <a:bodyPr/>
                    <a:lstStyle/>
                    <a:p>
                      <a:pPr algn="ctr"/>
                      <a:r>
                        <a:rPr lang="en-US" sz="1400" dirty="0"/>
                        <a:t>no</a:t>
                      </a:r>
                    </a:p>
                  </a:txBody>
                  <a:tcPr anchor="ctr"/>
                </a:tc>
                <a:tc>
                  <a:txBody>
                    <a:bodyPr/>
                    <a:lstStyle/>
                    <a:p>
                      <a:pPr algn="ctr"/>
                      <a:r>
                        <a:rPr lang="en-US" sz="1400" dirty="0"/>
                        <a:t>yes</a:t>
                      </a:r>
                    </a:p>
                  </a:txBody>
                  <a:tcPr anchor="ctr"/>
                </a:tc>
                <a:extLst>
                  <a:ext uri="{0D108BD9-81ED-4DB2-BD59-A6C34878D82A}">
                    <a16:rowId xmlns:a16="http://schemas.microsoft.com/office/drawing/2014/main" val="188454172"/>
                  </a:ext>
                </a:extLst>
              </a:tr>
              <a:tr h="370840">
                <a:tc>
                  <a:txBody>
                    <a:bodyPr/>
                    <a:lstStyle/>
                    <a:p>
                      <a:pPr algn="ctr"/>
                      <a:r>
                        <a:rPr lang="en-US" sz="1400" dirty="0"/>
                        <a:t>SRK</a:t>
                      </a:r>
                    </a:p>
                  </a:txBody>
                  <a:tcPr anchor="ctr"/>
                </a:tc>
                <a:tc>
                  <a:txBody>
                    <a:bodyPr/>
                    <a:lstStyle/>
                    <a:p>
                      <a:pPr algn="ctr"/>
                      <a:r>
                        <a:rPr lang="en-US" sz="1400" dirty="0"/>
                        <a:t>1</a:t>
                      </a:r>
                    </a:p>
                  </a:txBody>
                  <a:tcPr anchor="ctr"/>
                </a:tc>
                <a:tc>
                  <a:txBody>
                    <a:bodyPr/>
                    <a:lstStyle/>
                    <a:p>
                      <a:pPr algn="ctr"/>
                      <a:r>
                        <a:rPr lang="en-US" sz="1400" dirty="0"/>
                        <a:t>None</a:t>
                      </a:r>
                    </a:p>
                  </a:txBody>
                  <a:tcPr anchor="ctr"/>
                </a:tc>
                <a:tc>
                  <a:txBody>
                    <a:bodyPr/>
                    <a:lstStyle/>
                    <a:p>
                      <a:pPr algn="ctr"/>
                      <a:r>
                        <a:rPr lang="en-US" sz="1400" baseline="0" dirty="0" err="1"/>
                        <a:t>k</a:t>
                      </a:r>
                      <a:r>
                        <a:rPr lang="en-US" sz="1400" baseline="-25000" dirty="0" err="1"/>
                        <a:t>ji,A</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3210379598"/>
                  </a:ext>
                </a:extLst>
              </a:tr>
              <a:tr h="370840">
                <a:tc>
                  <a:txBody>
                    <a:bodyPr/>
                    <a:lstStyle/>
                    <a:p>
                      <a:pPr algn="ctr"/>
                      <a:r>
                        <a:rPr lang="en-US" sz="1400" dirty="0"/>
                        <a:t>SRK</a:t>
                      </a:r>
                    </a:p>
                  </a:txBody>
                  <a:tcPr anchor="ctr"/>
                </a:tc>
                <a:tc>
                  <a:txBody>
                    <a:bodyPr/>
                    <a:lstStyle/>
                    <a:p>
                      <a:pPr algn="ctr"/>
                      <a:r>
                        <a:rPr lang="en-US" sz="1400" dirty="0"/>
                        <a:t>2</a:t>
                      </a:r>
                    </a:p>
                  </a:txBody>
                  <a:tcPr anchor="ctr"/>
                </a:tc>
                <a:tc>
                  <a:txBody>
                    <a:bodyPr/>
                    <a:lstStyle/>
                    <a:p>
                      <a:pPr algn="ctr"/>
                      <a:r>
                        <a:rPr lang="en-US" sz="1400" dirty="0"/>
                        <a:t>None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ji,A</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2861584543"/>
                  </a:ext>
                </a:extLst>
              </a:tr>
              <a:tr h="370840">
                <a:tc>
                  <a:txBody>
                    <a:bodyPr/>
                    <a:lstStyle/>
                    <a:p>
                      <a:pPr algn="ctr"/>
                      <a:r>
                        <a:rPr lang="en-US" sz="1400" dirty="0"/>
                        <a:t>SRK</a:t>
                      </a:r>
                    </a:p>
                  </a:txBody>
                  <a:tcPr anchor="ctr"/>
                </a:tc>
                <a:tc>
                  <a:txBody>
                    <a:bodyPr/>
                    <a:lstStyle/>
                    <a:p>
                      <a:pPr algn="ctr"/>
                      <a:r>
                        <a:rPr lang="en-US" sz="1400" dirty="0"/>
                        <a:t>3</a:t>
                      </a:r>
                    </a:p>
                  </a:txBody>
                  <a:tcPr anchor="ctr"/>
                </a:tc>
                <a:tc>
                  <a:txBody>
                    <a:bodyPr/>
                    <a:lstStyle/>
                    <a:p>
                      <a:pPr algn="ctr"/>
                      <a:r>
                        <a:rPr lang="en-US" sz="1400" dirty="0"/>
                        <a:t>Linear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ij,B</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3514611798"/>
                  </a:ext>
                </a:extLst>
              </a:tr>
              <a:tr h="370840">
                <a:tc>
                  <a:txBody>
                    <a:bodyPr/>
                    <a:lstStyle/>
                    <a:p>
                      <a:pPr algn="ctr"/>
                      <a:r>
                        <a:rPr lang="en-US" sz="1400" dirty="0"/>
                        <a:t>SRK</a:t>
                      </a:r>
                    </a:p>
                  </a:txBody>
                  <a:tcPr anchor="ctr"/>
                </a:tc>
                <a:tc>
                  <a:txBody>
                    <a:bodyPr/>
                    <a:lstStyle/>
                    <a:p>
                      <a:pPr algn="ctr"/>
                      <a:r>
                        <a:rPr lang="en-US" sz="1400" dirty="0"/>
                        <a:t>3</a:t>
                      </a:r>
                    </a:p>
                  </a:txBody>
                  <a:tcPr anchor="ctr"/>
                </a:tc>
                <a:tc>
                  <a:txBody>
                    <a:bodyPr/>
                    <a:lstStyle/>
                    <a:p>
                      <a:pPr algn="ctr"/>
                      <a:r>
                        <a:rPr lang="en-US" sz="1400" dirty="0"/>
                        <a:t>Linear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ji,B</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836667884"/>
                  </a:ext>
                </a:extLst>
              </a:tr>
              <a:tr h="370840">
                <a:tc>
                  <a:txBody>
                    <a:bodyPr/>
                    <a:lstStyle/>
                    <a:p>
                      <a:pPr algn="ctr"/>
                      <a:r>
                        <a:rPr lang="en-US" sz="1400" dirty="0"/>
                        <a:t>SRK</a:t>
                      </a:r>
                    </a:p>
                  </a:txBody>
                  <a:tcPr anchor="ctr"/>
                </a:tc>
                <a:tc>
                  <a:txBody>
                    <a:bodyPr/>
                    <a:lstStyle/>
                    <a:p>
                      <a:pPr algn="ctr"/>
                      <a:r>
                        <a:rPr lang="en-US" sz="1400" dirty="0"/>
                        <a:t>4</a:t>
                      </a:r>
                    </a:p>
                  </a:txBody>
                  <a:tcPr anchor="ctr"/>
                </a:tc>
                <a:tc>
                  <a:txBody>
                    <a:bodyPr/>
                    <a:lstStyle/>
                    <a:p>
                      <a:pPr algn="ctr"/>
                      <a:r>
                        <a:rPr lang="en-US" sz="1400" dirty="0"/>
                        <a:t>Linear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ij,B</a:t>
                      </a:r>
                      <a:r>
                        <a:rPr lang="en-US" sz="1400" baseline="0" dirty="0"/>
                        <a:t>, </a:t>
                      </a:r>
                      <a:r>
                        <a:rPr lang="en-US" sz="1400" baseline="0" dirty="0" err="1"/>
                        <a:t>k</a:t>
                      </a:r>
                      <a:r>
                        <a:rPr lang="en-US" sz="1400" baseline="-25000" dirty="0" err="1"/>
                        <a:t>ji,B</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1459127063"/>
                  </a:ext>
                </a:extLst>
              </a:tr>
              <a:tr h="370840">
                <a:tc>
                  <a:txBody>
                    <a:bodyPr/>
                    <a:lstStyle/>
                    <a:p>
                      <a:pPr algn="ctr"/>
                      <a:r>
                        <a:rPr lang="en-US" sz="1400" dirty="0"/>
                        <a:t>SRK</a:t>
                      </a:r>
                    </a:p>
                  </a:txBody>
                  <a:tcPr anchor="ctr"/>
                </a:tc>
                <a:tc>
                  <a:txBody>
                    <a:bodyPr/>
                    <a:lstStyle/>
                    <a:p>
                      <a:pPr algn="ctr"/>
                      <a:r>
                        <a:rPr lang="en-US" sz="1400" dirty="0"/>
                        <a:t>6</a:t>
                      </a:r>
                    </a:p>
                  </a:txBody>
                  <a:tcPr anchor="ctr"/>
                </a:tc>
                <a:tc>
                  <a:txBody>
                    <a:bodyPr/>
                    <a:lstStyle/>
                    <a:p>
                      <a:pPr algn="ctr"/>
                      <a:r>
                        <a:rPr lang="en-US" sz="1400" dirty="0"/>
                        <a:t>Quadratic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ij,B</a:t>
                      </a:r>
                      <a:r>
                        <a:rPr lang="en-US" sz="1400" baseline="0" dirty="0"/>
                        <a:t>, </a:t>
                      </a:r>
                      <a:r>
                        <a:rPr lang="en-US" sz="1400" baseline="0" dirty="0" err="1"/>
                        <a:t>k</a:t>
                      </a:r>
                      <a:r>
                        <a:rPr lang="en-US" sz="1400" baseline="-25000" dirty="0" err="1"/>
                        <a:t>ji,B</a:t>
                      </a: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ij,C</a:t>
                      </a:r>
                      <a:r>
                        <a:rPr lang="en-US" sz="1400" baseline="0" dirty="0"/>
                        <a:t>, </a:t>
                      </a:r>
                      <a:r>
                        <a:rPr lang="en-US" sz="1400" baseline="0" dirty="0" err="1"/>
                        <a:t>k</a:t>
                      </a:r>
                      <a:r>
                        <a:rPr lang="en-US" sz="1400" baseline="-25000" dirty="0" err="1"/>
                        <a:t>ji,C</a:t>
                      </a:r>
                      <a:endParaRPr lang="en-US" sz="1400" dirty="0"/>
                    </a:p>
                  </a:txBody>
                  <a:tcPr anchor="ctr"/>
                </a:tc>
                <a:tc>
                  <a:txBody>
                    <a:bodyPr/>
                    <a:lstStyle/>
                    <a:p>
                      <a:pPr algn="ctr"/>
                      <a:r>
                        <a:rPr lang="en-US" sz="1400" dirty="0"/>
                        <a:t>yes</a:t>
                      </a:r>
                    </a:p>
                  </a:txBody>
                  <a:tcPr anchor="ctr"/>
                </a:tc>
                <a:tc>
                  <a:txBody>
                    <a:bodyPr/>
                    <a:lstStyle/>
                    <a:p>
                      <a:pPr algn="ctr"/>
                      <a:r>
                        <a:rPr lang="en-US" sz="1400" dirty="0"/>
                        <a:t>yes</a:t>
                      </a:r>
                    </a:p>
                  </a:txBody>
                  <a:tcPr anchor="ctr"/>
                </a:tc>
                <a:tc>
                  <a:txBody>
                    <a:bodyPr/>
                    <a:lstStyle/>
                    <a:p>
                      <a:pPr algn="ctr"/>
                      <a:r>
                        <a:rPr lang="en-US" sz="1400" dirty="0"/>
                        <a:t>yes</a:t>
                      </a:r>
                    </a:p>
                  </a:txBody>
                  <a:tcPr anchor="ctr"/>
                </a:tc>
                <a:extLst>
                  <a:ext uri="{0D108BD9-81ED-4DB2-BD59-A6C34878D82A}">
                    <a16:rowId xmlns:a16="http://schemas.microsoft.com/office/drawing/2014/main" val="596228582"/>
                  </a:ext>
                </a:extLst>
              </a:tr>
              <a:tr h="370840">
                <a:tc>
                  <a:txBody>
                    <a:bodyPr/>
                    <a:lstStyle/>
                    <a:p>
                      <a:pPr algn="ctr"/>
                      <a:r>
                        <a:rPr lang="en-US" sz="1400" dirty="0"/>
                        <a:t>SRK</a:t>
                      </a:r>
                    </a:p>
                  </a:txBody>
                  <a:tcPr anchor="ctr"/>
                </a:tc>
                <a:tc>
                  <a:txBody>
                    <a:bodyPr/>
                    <a:lstStyle/>
                    <a:p>
                      <a:pPr algn="ctr"/>
                      <a:r>
                        <a:rPr lang="en-US" sz="1400" dirty="0"/>
                        <a:t>8</a:t>
                      </a:r>
                    </a:p>
                  </a:txBody>
                  <a:tcPr anchor="ctr"/>
                </a:tc>
                <a:tc>
                  <a:txBody>
                    <a:bodyPr/>
                    <a:lstStyle/>
                    <a:p>
                      <a:pPr algn="ctr"/>
                      <a:r>
                        <a:rPr lang="en-US" sz="1400" dirty="0"/>
                        <a:t>Polynomial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ij,A</a:t>
                      </a:r>
                      <a:r>
                        <a:rPr lang="en-US" sz="1400" baseline="0" dirty="0"/>
                        <a:t>, </a:t>
                      </a:r>
                      <a:r>
                        <a:rPr lang="en-US" sz="1400" baseline="0" dirty="0" err="1"/>
                        <a:t>k</a:t>
                      </a:r>
                      <a:r>
                        <a:rPr lang="en-US" sz="1400" baseline="-25000" dirty="0" err="1"/>
                        <a:t>ji,A</a:t>
                      </a:r>
                      <a:endParaRPr lang="en-US" sz="1400" baseline="-25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ij,B</a:t>
                      </a:r>
                      <a:r>
                        <a:rPr lang="en-US" sz="1400" baseline="0" dirty="0"/>
                        <a:t>, </a:t>
                      </a:r>
                      <a:r>
                        <a:rPr lang="en-US" sz="1400" baseline="0" dirty="0" err="1"/>
                        <a:t>k</a:t>
                      </a:r>
                      <a:r>
                        <a:rPr lang="en-US" sz="1400" baseline="-25000" dirty="0" err="1"/>
                        <a:t>ji,B</a:t>
                      </a: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ij,C</a:t>
                      </a:r>
                      <a:r>
                        <a:rPr lang="en-US" sz="1400" baseline="0" dirty="0"/>
                        <a:t>, </a:t>
                      </a:r>
                      <a:r>
                        <a:rPr lang="en-US" sz="1400" baseline="0" dirty="0" err="1"/>
                        <a:t>k</a:t>
                      </a:r>
                      <a:r>
                        <a:rPr lang="en-US" sz="1400" baseline="-25000" dirty="0" err="1"/>
                        <a:t>ji,C</a:t>
                      </a:r>
                      <a:endParaRPr lang="en-US" sz="1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aseline="0" dirty="0" err="1"/>
                        <a:t>k</a:t>
                      </a:r>
                      <a:r>
                        <a:rPr lang="en-US" sz="1400" baseline="-25000" dirty="0" err="1"/>
                        <a:t>ij,D</a:t>
                      </a:r>
                      <a:r>
                        <a:rPr lang="en-US" sz="1400" baseline="0" dirty="0"/>
                        <a:t>, </a:t>
                      </a:r>
                      <a:r>
                        <a:rPr lang="en-US" sz="1400" baseline="0" dirty="0" err="1"/>
                        <a:t>k</a:t>
                      </a:r>
                      <a:r>
                        <a:rPr lang="en-US" sz="1400" baseline="-25000" dirty="0" err="1"/>
                        <a:t>ji,D</a:t>
                      </a:r>
                      <a:endParaRPr lang="en-US" sz="1400" dirty="0"/>
                    </a:p>
                  </a:txBody>
                  <a:tcPr anchor="ctr"/>
                </a:tc>
                <a:tc>
                  <a:txBody>
                    <a:bodyPr/>
                    <a:lstStyle/>
                    <a:p>
                      <a:pPr algn="ctr"/>
                      <a:r>
                        <a:rPr lang="en-US" sz="1400" dirty="0"/>
                        <a:t>yes</a:t>
                      </a:r>
                    </a:p>
                  </a:txBody>
                  <a:tcPr anchor="ctr"/>
                </a:tc>
                <a:tc>
                  <a:txBody>
                    <a:bodyPr/>
                    <a:lstStyle/>
                    <a:p>
                      <a:pPr algn="ctr"/>
                      <a:r>
                        <a:rPr lang="en-US" sz="1400" dirty="0"/>
                        <a:t>no</a:t>
                      </a:r>
                    </a:p>
                  </a:txBody>
                  <a:tcPr anchor="ctr"/>
                </a:tc>
                <a:tc>
                  <a:txBody>
                    <a:bodyPr/>
                    <a:lstStyle/>
                    <a:p>
                      <a:pPr algn="ctr"/>
                      <a:r>
                        <a:rPr lang="en-US" sz="1400" dirty="0"/>
                        <a:t>no</a:t>
                      </a:r>
                    </a:p>
                  </a:txBody>
                  <a:tcPr anchor="ctr"/>
                </a:tc>
                <a:extLst>
                  <a:ext uri="{0D108BD9-81ED-4DB2-BD59-A6C34878D82A}">
                    <a16:rowId xmlns:a16="http://schemas.microsoft.com/office/drawing/2014/main" val="1061675014"/>
                  </a:ext>
                </a:extLst>
              </a:tr>
              <a:tr h="370840">
                <a:tc>
                  <a:txBody>
                    <a:bodyPr/>
                    <a:lstStyle/>
                    <a:p>
                      <a:pPr algn="ctr"/>
                      <a:r>
                        <a:rPr lang="en-US" sz="1400" dirty="0"/>
                        <a:t>NRTL</a:t>
                      </a:r>
                    </a:p>
                  </a:txBody>
                  <a:tcPr anchor="ctr"/>
                </a:tc>
                <a:tc>
                  <a:txBody>
                    <a:bodyPr/>
                    <a:lstStyle/>
                    <a:p>
                      <a:pPr algn="ctr"/>
                      <a:r>
                        <a:rPr lang="en-US" sz="1400" dirty="0"/>
                        <a:t>2</a:t>
                      </a:r>
                    </a:p>
                  </a:txBody>
                  <a:tcPr anchor="ctr"/>
                </a:tc>
                <a:tc>
                  <a:txBody>
                    <a:bodyPr/>
                    <a:lstStyle/>
                    <a:p>
                      <a:pPr algn="ctr"/>
                      <a:r>
                        <a:rPr lang="en-US" sz="14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r>
                        <a:rPr lang="en-US" sz="1400" dirty="0"/>
                        <a:t>TBD</a:t>
                      </a:r>
                    </a:p>
                  </a:txBody>
                  <a:tcPr anchor="ctr"/>
                </a:tc>
                <a:tc>
                  <a:txBody>
                    <a:bodyPr/>
                    <a:lstStyle/>
                    <a:p>
                      <a:pPr algn="ctr"/>
                      <a:r>
                        <a:rPr lang="en-US" sz="1400" dirty="0"/>
                        <a:t>TBD</a:t>
                      </a:r>
                    </a:p>
                  </a:txBody>
                  <a:tcPr anchor="ctr"/>
                </a:tc>
                <a:tc>
                  <a:txBody>
                    <a:bodyPr/>
                    <a:lstStyle/>
                    <a:p>
                      <a:pPr algn="ctr"/>
                      <a:r>
                        <a:rPr lang="en-US" sz="1400" dirty="0"/>
                        <a:t>TBD</a:t>
                      </a:r>
                    </a:p>
                  </a:txBody>
                  <a:tcPr anchor="ctr"/>
                </a:tc>
                <a:extLst>
                  <a:ext uri="{0D108BD9-81ED-4DB2-BD59-A6C34878D82A}">
                    <a16:rowId xmlns:a16="http://schemas.microsoft.com/office/drawing/2014/main" val="2018079726"/>
                  </a:ext>
                </a:extLst>
              </a:tr>
            </a:tbl>
          </a:graphicData>
        </a:graphic>
      </p:graphicFrame>
      <p:sp>
        <p:nvSpPr>
          <p:cNvPr id="5" name="TextBox 4">
            <a:extLst>
              <a:ext uri="{FF2B5EF4-FFF2-40B4-BE49-F238E27FC236}">
                <a16:creationId xmlns:a16="http://schemas.microsoft.com/office/drawing/2014/main" id="{06DB7172-1657-BC47-A24D-F4243215027F}"/>
              </a:ext>
            </a:extLst>
          </p:cNvPr>
          <p:cNvSpPr txBox="1"/>
          <p:nvPr/>
        </p:nvSpPr>
        <p:spPr>
          <a:xfrm>
            <a:off x="7778496" y="0"/>
            <a:ext cx="2584704" cy="646331"/>
          </a:xfrm>
          <a:prstGeom prst="rect">
            <a:avLst/>
          </a:prstGeom>
          <a:noFill/>
        </p:spPr>
        <p:txBody>
          <a:bodyPr wrap="square" rtlCol="0">
            <a:spAutoFit/>
          </a:bodyPr>
          <a:lstStyle/>
          <a:p>
            <a:r>
              <a:rPr lang="en-US" dirty="0" err="1"/>
              <a:t>i</a:t>
            </a:r>
            <a:r>
              <a:rPr lang="en-US" dirty="0"/>
              <a:t> – HFC</a:t>
            </a:r>
          </a:p>
          <a:p>
            <a:r>
              <a:rPr lang="en-US" dirty="0"/>
              <a:t>j – IL </a:t>
            </a:r>
          </a:p>
        </p:txBody>
      </p:sp>
    </p:spTree>
    <p:extLst>
      <p:ext uri="{BB962C8B-B14F-4D97-AF65-F5344CB8AC3E}">
        <p14:creationId xmlns:p14="http://schemas.microsoft.com/office/powerpoint/2010/main" val="79037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F62F-7CF9-B940-81C5-18B9FF4C4384}"/>
              </a:ext>
            </a:extLst>
          </p:cNvPr>
          <p:cNvSpPr>
            <a:spLocks noGrp="1"/>
          </p:cNvSpPr>
          <p:nvPr>
            <p:ph type="title"/>
          </p:nvPr>
        </p:nvSpPr>
        <p:spPr>
          <a:xfrm>
            <a:off x="0" y="0"/>
            <a:ext cx="11980590" cy="787814"/>
          </a:xfrm>
        </p:spPr>
        <p:txBody>
          <a:bodyPr/>
          <a:lstStyle/>
          <a:p>
            <a:r>
              <a:rPr lang="en-US" b="0" dirty="0"/>
              <a:t>Model Selection: HFC-32/[</a:t>
            </a:r>
            <a:r>
              <a:rPr lang="en-US" b="0" dirty="0" err="1"/>
              <a:t>emim</a:t>
            </a:r>
            <a:r>
              <a:rPr lang="en-US" b="0" dirty="0"/>
              <a:t>][TF2N]</a:t>
            </a:r>
          </a:p>
        </p:txBody>
      </p:sp>
      <p:sp>
        <p:nvSpPr>
          <p:cNvPr id="3" name="Slide Number Placeholder 2">
            <a:extLst>
              <a:ext uri="{FF2B5EF4-FFF2-40B4-BE49-F238E27FC236}">
                <a16:creationId xmlns:a16="http://schemas.microsoft.com/office/drawing/2014/main" id="{E450E6AC-D5FD-EA48-BB1B-5848D4B33604}"/>
              </a:ext>
            </a:extLst>
          </p:cNvPr>
          <p:cNvSpPr>
            <a:spLocks noGrp="1"/>
          </p:cNvSpPr>
          <p:nvPr>
            <p:ph type="sldNum" sz="quarter" idx="12"/>
          </p:nvPr>
        </p:nvSpPr>
        <p:spPr/>
        <p:txBody>
          <a:bodyPr/>
          <a:lstStyle/>
          <a:p>
            <a:fld id="{1756F3D0-7E86-AC43-9E81-92FE9637AEC8}" type="slidenum">
              <a:rPr lang="en-US" smtClean="0"/>
              <a:t>15</a:t>
            </a:fld>
            <a:endParaRPr lang="en-US"/>
          </a:p>
        </p:txBody>
      </p:sp>
      <p:pic>
        <p:nvPicPr>
          <p:cNvPr id="5" name="Picture 4">
            <a:extLst>
              <a:ext uri="{FF2B5EF4-FFF2-40B4-BE49-F238E27FC236}">
                <a16:creationId xmlns:a16="http://schemas.microsoft.com/office/drawing/2014/main" id="{9F2627A5-4D48-2A48-B944-2BC924F0BC74}"/>
              </a:ext>
            </a:extLst>
          </p:cNvPr>
          <p:cNvPicPr>
            <a:picLocks noChangeAspect="1"/>
          </p:cNvPicPr>
          <p:nvPr/>
        </p:nvPicPr>
        <p:blipFill>
          <a:blip r:embed="rId2"/>
          <a:stretch>
            <a:fillRect/>
          </a:stretch>
        </p:blipFill>
        <p:spPr>
          <a:xfrm>
            <a:off x="128584" y="745679"/>
            <a:ext cx="6218665" cy="5678932"/>
          </a:xfrm>
          <a:prstGeom prst="rect">
            <a:avLst/>
          </a:prstGeom>
        </p:spPr>
      </p:pic>
      <p:pic>
        <p:nvPicPr>
          <p:cNvPr id="7" name="Picture 6">
            <a:extLst>
              <a:ext uri="{FF2B5EF4-FFF2-40B4-BE49-F238E27FC236}">
                <a16:creationId xmlns:a16="http://schemas.microsoft.com/office/drawing/2014/main" id="{21B30D0A-4188-4742-979E-A25444BDA96B}"/>
              </a:ext>
            </a:extLst>
          </p:cNvPr>
          <p:cNvPicPr>
            <a:picLocks noChangeAspect="1"/>
          </p:cNvPicPr>
          <p:nvPr/>
        </p:nvPicPr>
        <p:blipFill>
          <a:blip r:embed="rId3"/>
          <a:stretch>
            <a:fillRect/>
          </a:stretch>
        </p:blipFill>
        <p:spPr>
          <a:xfrm>
            <a:off x="6512560" y="1019302"/>
            <a:ext cx="2946400" cy="1917700"/>
          </a:xfrm>
          <a:prstGeom prst="rect">
            <a:avLst/>
          </a:prstGeom>
        </p:spPr>
      </p:pic>
      <p:sp>
        <p:nvSpPr>
          <p:cNvPr id="8" name="TextBox 7">
            <a:extLst>
              <a:ext uri="{FF2B5EF4-FFF2-40B4-BE49-F238E27FC236}">
                <a16:creationId xmlns:a16="http://schemas.microsoft.com/office/drawing/2014/main" id="{5CC7236E-2B0D-6B44-9FD8-F0944314ACA7}"/>
              </a:ext>
            </a:extLst>
          </p:cNvPr>
          <p:cNvSpPr txBox="1"/>
          <p:nvPr/>
        </p:nvSpPr>
        <p:spPr>
          <a:xfrm>
            <a:off x="6976342" y="729734"/>
            <a:ext cx="2389632" cy="369332"/>
          </a:xfrm>
          <a:prstGeom prst="rect">
            <a:avLst/>
          </a:prstGeom>
          <a:noFill/>
        </p:spPr>
        <p:txBody>
          <a:bodyPr wrap="square" rtlCol="0">
            <a:spAutoFit/>
          </a:bodyPr>
          <a:lstStyle/>
          <a:p>
            <a:pPr algn="ctr"/>
            <a:r>
              <a:rPr lang="en-US" dirty="0"/>
              <a:t>SRK – 8 parameter</a:t>
            </a:r>
          </a:p>
        </p:txBody>
      </p:sp>
      <p:pic>
        <p:nvPicPr>
          <p:cNvPr id="10" name="Picture 9">
            <a:extLst>
              <a:ext uri="{FF2B5EF4-FFF2-40B4-BE49-F238E27FC236}">
                <a16:creationId xmlns:a16="http://schemas.microsoft.com/office/drawing/2014/main" id="{3C10BE6A-C7B6-AC45-9D90-152CE755E03F}"/>
              </a:ext>
            </a:extLst>
          </p:cNvPr>
          <p:cNvPicPr>
            <a:picLocks noChangeAspect="1"/>
          </p:cNvPicPr>
          <p:nvPr/>
        </p:nvPicPr>
        <p:blipFill>
          <a:blip r:embed="rId4"/>
          <a:stretch>
            <a:fillRect/>
          </a:stretch>
        </p:blipFill>
        <p:spPr>
          <a:xfrm>
            <a:off x="9334500" y="1063752"/>
            <a:ext cx="2857500" cy="1828800"/>
          </a:xfrm>
          <a:prstGeom prst="rect">
            <a:avLst/>
          </a:prstGeom>
        </p:spPr>
      </p:pic>
      <p:sp>
        <p:nvSpPr>
          <p:cNvPr id="11" name="TextBox 10">
            <a:extLst>
              <a:ext uri="{FF2B5EF4-FFF2-40B4-BE49-F238E27FC236}">
                <a16:creationId xmlns:a16="http://schemas.microsoft.com/office/drawing/2014/main" id="{BD5F93EA-A27A-244F-A737-0B7D8FAE84AB}"/>
              </a:ext>
            </a:extLst>
          </p:cNvPr>
          <p:cNvSpPr txBox="1"/>
          <p:nvPr/>
        </p:nvSpPr>
        <p:spPr>
          <a:xfrm>
            <a:off x="9630664" y="729734"/>
            <a:ext cx="2389632" cy="369332"/>
          </a:xfrm>
          <a:prstGeom prst="rect">
            <a:avLst/>
          </a:prstGeom>
          <a:noFill/>
        </p:spPr>
        <p:txBody>
          <a:bodyPr wrap="square" rtlCol="0">
            <a:spAutoFit/>
          </a:bodyPr>
          <a:lstStyle/>
          <a:p>
            <a:pPr algn="ctr"/>
            <a:r>
              <a:rPr lang="en-US" dirty="0"/>
              <a:t>SRK – 4 parameter</a:t>
            </a:r>
          </a:p>
        </p:txBody>
      </p:sp>
      <p:sp>
        <p:nvSpPr>
          <p:cNvPr id="12" name="TextBox 11">
            <a:extLst>
              <a:ext uri="{FF2B5EF4-FFF2-40B4-BE49-F238E27FC236}">
                <a16:creationId xmlns:a16="http://schemas.microsoft.com/office/drawing/2014/main" id="{8D9F8128-D0C9-E343-942E-2FF01E375AEF}"/>
              </a:ext>
            </a:extLst>
          </p:cNvPr>
          <p:cNvSpPr txBox="1"/>
          <p:nvPr/>
        </p:nvSpPr>
        <p:spPr>
          <a:xfrm>
            <a:off x="6786333" y="3322747"/>
            <a:ext cx="5096334" cy="2553891"/>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b="1" dirty="0"/>
              <a:t>Observations</a:t>
            </a:r>
          </a:p>
          <a:p>
            <a:pPr marL="285750" indent="-285750">
              <a:buFont typeface="Arial" panose="020B0604020202020204" pitchFamily="34" charset="0"/>
              <a:buChar char="•"/>
              <a:defRPr/>
            </a:pPr>
            <a:r>
              <a:rPr lang="en-US" dirty="0"/>
              <a:t>SRK + polynomial temperature dependence should be selected</a:t>
            </a:r>
          </a:p>
          <a:p>
            <a:pPr marL="285750" indent="-285750">
              <a:buFont typeface="Arial" panose="020B0604020202020204" pitchFamily="34" charset="0"/>
              <a:buChar char="•"/>
              <a:defRPr/>
            </a:pPr>
            <a:r>
              <a:rPr lang="en-US" dirty="0"/>
              <a:t>Or, promote SRK (8), SRK (6), PR (6), PR(4) for further study</a:t>
            </a:r>
          </a:p>
          <a:p>
            <a:pPr marL="285750" indent="-285750">
              <a:buFont typeface="Arial" panose="020B0604020202020204" pitchFamily="34" charset="0"/>
              <a:buChar char="•"/>
              <a:defRPr/>
            </a:pPr>
            <a:r>
              <a:rPr lang="en-US" i="1" dirty="0"/>
              <a:t>Experimentalists: Data at multiple temperatures is needed to obtain best fits from </a:t>
            </a:r>
            <a:r>
              <a:rPr lang="en-US" i="1" dirty="0" err="1"/>
              <a:t>thermo</a:t>
            </a:r>
            <a:r>
              <a:rPr lang="en-US" i="1" dirty="0"/>
              <a:t> models</a:t>
            </a:r>
          </a:p>
        </p:txBody>
      </p:sp>
      <p:sp>
        <p:nvSpPr>
          <p:cNvPr id="4" name="TextBox 3">
            <a:extLst>
              <a:ext uri="{FF2B5EF4-FFF2-40B4-BE49-F238E27FC236}">
                <a16:creationId xmlns:a16="http://schemas.microsoft.com/office/drawing/2014/main" id="{8D4BE694-2C43-7444-A420-A1B048F6C350}"/>
              </a:ext>
            </a:extLst>
          </p:cNvPr>
          <p:cNvSpPr txBox="1"/>
          <p:nvPr/>
        </p:nvSpPr>
        <p:spPr>
          <a:xfrm>
            <a:off x="8171158" y="6557447"/>
            <a:ext cx="3451122" cy="307777"/>
          </a:xfrm>
          <a:prstGeom prst="rect">
            <a:avLst/>
          </a:prstGeom>
          <a:noFill/>
        </p:spPr>
        <p:txBody>
          <a:bodyPr wrap="square" rtlCol="0">
            <a:spAutoFit/>
          </a:bodyPr>
          <a:lstStyle/>
          <a:p>
            <a:r>
              <a:rPr lang="en-US" sz="1400" dirty="0"/>
              <a:t>Objective Units: 1E-9*Pa</a:t>
            </a:r>
            <a:r>
              <a:rPr lang="en-US" sz="1400" baseline="30000" dirty="0"/>
              <a:t>2</a:t>
            </a:r>
            <a:endParaRPr lang="en-US" sz="1400" dirty="0"/>
          </a:p>
        </p:txBody>
      </p:sp>
    </p:spTree>
    <p:extLst>
      <p:ext uri="{BB962C8B-B14F-4D97-AF65-F5344CB8AC3E}">
        <p14:creationId xmlns:p14="http://schemas.microsoft.com/office/powerpoint/2010/main" val="22363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E4C2-94E7-F341-BED2-8AD78BAC11DF}"/>
              </a:ext>
            </a:extLst>
          </p:cNvPr>
          <p:cNvSpPr>
            <a:spLocks noGrp="1"/>
          </p:cNvSpPr>
          <p:nvPr>
            <p:ph type="title"/>
          </p:nvPr>
        </p:nvSpPr>
        <p:spPr>
          <a:xfrm>
            <a:off x="0" y="0"/>
            <a:ext cx="11980590" cy="787814"/>
          </a:xfrm>
        </p:spPr>
        <p:txBody>
          <a:bodyPr/>
          <a:lstStyle/>
          <a:p>
            <a:r>
              <a:rPr lang="en-US" b="0" dirty="0"/>
              <a:t>Different systems give different results</a:t>
            </a:r>
          </a:p>
        </p:txBody>
      </p:sp>
      <p:sp>
        <p:nvSpPr>
          <p:cNvPr id="3" name="Slide Number Placeholder 2">
            <a:extLst>
              <a:ext uri="{FF2B5EF4-FFF2-40B4-BE49-F238E27FC236}">
                <a16:creationId xmlns:a16="http://schemas.microsoft.com/office/drawing/2014/main" id="{3FE06F60-204A-5C44-BA2B-618433697661}"/>
              </a:ext>
            </a:extLst>
          </p:cNvPr>
          <p:cNvSpPr>
            <a:spLocks noGrp="1"/>
          </p:cNvSpPr>
          <p:nvPr>
            <p:ph type="sldNum" sz="quarter" idx="12"/>
          </p:nvPr>
        </p:nvSpPr>
        <p:spPr/>
        <p:txBody>
          <a:bodyPr/>
          <a:lstStyle/>
          <a:p>
            <a:fld id="{1756F3D0-7E86-AC43-9E81-92FE9637AEC8}" type="slidenum">
              <a:rPr lang="en-US" smtClean="0"/>
              <a:t>16</a:t>
            </a:fld>
            <a:endParaRPr lang="en-US"/>
          </a:p>
        </p:txBody>
      </p:sp>
      <p:pic>
        <p:nvPicPr>
          <p:cNvPr id="5" name="Picture 4">
            <a:extLst>
              <a:ext uri="{FF2B5EF4-FFF2-40B4-BE49-F238E27FC236}">
                <a16:creationId xmlns:a16="http://schemas.microsoft.com/office/drawing/2014/main" id="{70C55230-D61E-C84F-A132-C030AD1B3343}"/>
              </a:ext>
            </a:extLst>
          </p:cNvPr>
          <p:cNvPicPr>
            <a:picLocks noChangeAspect="1"/>
          </p:cNvPicPr>
          <p:nvPr/>
        </p:nvPicPr>
        <p:blipFill>
          <a:blip r:embed="rId3"/>
          <a:stretch>
            <a:fillRect/>
          </a:stretch>
        </p:blipFill>
        <p:spPr>
          <a:xfrm>
            <a:off x="6461760" y="1234947"/>
            <a:ext cx="5169408" cy="4135527"/>
          </a:xfrm>
          <a:prstGeom prst="rect">
            <a:avLst/>
          </a:prstGeom>
        </p:spPr>
      </p:pic>
      <p:pic>
        <p:nvPicPr>
          <p:cNvPr id="9" name="Picture 8">
            <a:extLst>
              <a:ext uri="{FF2B5EF4-FFF2-40B4-BE49-F238E27FC236}">
                <a16:creationId xmlns:a16="http://schemas.microsoft.com/office/drawing/2014/main" id="{879AD818-EB3C-B649-874C-FB5BABAD5B08}"/>
              </a:ext>
            </a:extLst>
          </p:cNvPr>
          <p:cNvPicPr>
            <a:picLocks noChangeAspect="1"/>
          </p:cNvPicPr>
          <p:nvPr/>
        </p:nvPicPr>
        <p:blipFill>
          <a:blip r:embed="rId4"/>
          <a:stretch>
            <a:fillRect/>
          </a:stretch>
        </p:blipFill>
        <p:spPr>
          <a:xfrm>
            <a:off x="202692" y="1234948"/>
            <a:ext cx="5550992" cy="3593084"/>
          </a:xfrm>
          <a:prstGeom prst="rect">
            <a:avLst/>
          </a:prstGeom>
        </p:spPr>
      </p:pic>
      <p:sp>
        <p:nvSpPr>
          <p:cNvPr id="10" name="TextBox 9">
            <a:extLst>
              <a:ext uri="{FF2B5EF4-FFF2-40B4-BE49-F238E27FC236}">
                <a16:creationId xmlns:a16="http://schemas.microsoft.com/office/drawing/2014/main" id="{A13CE434-6D85-BA4C-9610-DDC18A22340A}"/>
              </a:ext>
            </a:extLst>
          </p:cNvPr>
          <p:cNvSpPr txBox="1"/>
          <p:nvPr/>
        </p:nvSpPr>
        <p:spPr>
          <a:xfrm>
            <a:off x="1826044" y="873141"/>
            <a:ext cx="2304288" cy="369332"/>
          </a:xfrm>
          <a:prstGeom prst="rect">
            <a:avLst/>
          </a:prstGeom>
          <a:noFill/>
        </p:spPr>
        <p:txBody>
          <a:bodyPr wrap="square" rtlCol="0">
            <a:spAutoFit/>
          </a:bodyPr>
          <a:lstStyle/>
          <a:p>
            <a:pPr algn="ctr"/>
            <a:r>
              <a:rPr lang="en-US" dirty="0"/>
              <a:t>R-32/[</a:t>
            </a:r>
            <a:r>
              <a:rPr lang="en-US" dirty="0" err="1"/>
              <a:t>bmim</a:t>
            </a:r>
            <a:r>
              <a:rPr lang="en-US" dirty="0"/>
              <a:t>][PF6]</a:t>
            </a:r>
          </a:p>
        </p:txBody>
      </p:sp>
      <p:sp>
        <p:nvSpPr>
          <p:cNvPr id="11" name="TextBox 10">
            <a:extLst>
              <a:ext uri="{FF2B5EF4-FFF2-40B4-BE49-F238E27FC236}">
                <a16:creationId xmlns:a16="http://schemas.microsoft.com/office/drawing/2014/main" id="{E484BDBE-761B-A84D-9F32-F3B1D9C4214A}"/>
              </a:ext>
            </a:extLst>
          </p:cNvPr>
          <p:cNvSpPr txBox="1"/>
          <p:nvPr/>
        </p:nvSpPr>
        <p:spPr>
          <a:xfrm>
            <a:off x="7894320" y="873141"/>
            <a:ext cx="2304288" cy="369332"/>
          </a:xfrm>
          <a:prstGeom prst="rect">
            <a:avLst/>
          </a:prstGeom>
          <a:noFill/>
        </p:spPr>
        <p:txBody>
          <a:bodyPr wrap="square" rtlCol="0">
            <a:spAutoFit/>
          </a:bodyPr>
          <a:lstStyle/>
          <a:p>
            <a:pPr algn="ctr"/>
            <a:r>
              <a:rPr lang="en-US" dirty="0"/>
              <a:t>R-125/[</a:t>
            </a:r>
            <a:r>
              <a:rPr lang="en-US" dirty="0" err="1"/>
              <a:t>emim</a:t>
            </a:r>
            <a:r>
              <a:rPr lang="en-US" dirty="0"/>
              <a:t>][TF2N]</a:t>
            </a:r>
          </a:p>
        </p:txBody>
      </p:sp>
      <p:sp>
        <p:nvSpPr>
          <p:cNvPr id="12" name="TextBox 11">
            <a:extLst>
              <a:ext uri="{FF2B5EF4-FFF2-40B4-BE49-F238E27FC236}">
                <a16:creationId xmlns:a16="http://schemas.microsoft.com/office/drawing/2014/main" id="{BE93C5C3-5054-484B-B81C-68E84F758E27}"/>
              </a:ext>
            </a:extLst>
          </p:cNvPr>
          <p:cNvSpPr txBox="1"/>
          <p:nvPr/>
        </p:nvSpPr>
        <p:spPr>
          <a:xfrm>
            <a:off x="2590800" y="5585617"/>
            <a:ext cx="6775174" cy="1021556"/>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b="1" dirty="0"/>
              <a:t>Observations</a:t>
            </a:r>
          </a:p>
          <a:p>
            <a:pPr marL="285750" indent="-285750">
              <a:buFont typeface="Arial" panose="020B0604020202020204" pitchFamily="34" charset="0"/>
              <a:buChar char="•"/>
              <a:defRPr/>
            </a:pPr>
            <a:r>
              <a:rPr lang="en-US" dirty="0"/>
              <a:t>We get different results for different systems!</a:t>
            </a:r>
          </a:p>
          <a:p>
            <a:pPr marL="285750" indent="-285750">
              <a:buFont typeface="Arial" panose="020B0604020202020204" pitchFamily="34" charset="0"/>
              <a:buChar char="•"/>
              <a:defRPr/>
            </a:pPr>
            <a:r>
              <a:rPr lang="en-US" dirty="0"/>
              <a:t>Additional analyses: evaluate optimality metrics, identifiability </a:t>
            </a:r>
          </a:p>
        </p:txBody>
      </p:sp>
      <p:sp>
        <p:nvSpPr>
          <p:cNvPr id="13" name="TextBox 12">
            <a:extLst>
              <a:ext uri="{FF2B5EF4-FFF2-40B4-BE49-F238E27FC236}">
                <a16:creationId xmlns:a16="http://schemas.microsoft.com/office/drawing/2014/main" id="{77A2A785-C433-E240-B852-D7A4E057DFE7}"/>
              </a:ext>
            </a:extLst>
          </p:cNvPr>
          <p:cNvSpPr txBox="1"/>
          <p:nvPr/>
        </p:nvSpPr>
        <p:spPr>
          <a:xfrm>
            <a:off x="8171158" y="6557447"/>
            <a:ext cx="3451122" cy="307777"/>
          </a:xfrm>
          <a:prstGeom prst="rect">
            <a:avLst/>
          </a:prstGeom>
          <a:noFill/>
        </p:spPr>
        <p:txBody>
          <a:bodyPr wrap="square" rtlCol="0">
            <a:spAutoFit/>
          </a:bodyPr>
          <a:lstStyle/>
          <a:p>
            <a:r>
              <a:rPr lang="en-US" sz="1400" dirty="0"/>
              <a:t>Objective Units: 1E-9*Pa</a:t>
            </a:r>
            <a:r>
              <a:rPr lang="en-US" sz="1400" baseline="30000" dirty="0"/>
              <a:t>2</a:t>
            </a:r>
            <a:endParaRPr lang="en-US" sz="1400" dirty="0"/>
          </a:p>
        </p:txBody>
      </p:sp>
    </p:spTree>
    <p:extLst>
      <p:ext uri="{BB962C8B-B14F-4D97-AF65-F5344CB8AC3E}">
        <p14:creationId xmlns:p14="http://schemas.microsoft.com/office/powerpoint/2010/main" val="314094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9B82-CE10-B94D-B6F9-E608FF0B24B3}"/>
              </a:ext>
            </a:extLst>
          </p:cNvPr>
          <p:cNvSpPr>
            <a:spLocks noGrp="1"/>
          </p:cNvSpPr>
          <p:nvPr>
            <p:ph type="title"/>
          </p:nvPr>
        </p:nvSpPr>
        <p:spPr>
          <a:xfrm>
            <a:off x="0" y="0"/>
            <a:ext cx="11980590" cy="787814"/>
          </a:xfrm>
        </p:spPr>
        <p:txBody>
          <a:bodyPr>
            <a:normAutofit fontScale="90000"/>
          </a:bodyPr>
          <a:lstStyle/>
          <a:p>
            <a:r>
              <a:rPr lang="en-US" b="0" dirty="0"/>
              <a:t>Statistical analysis guides model selection for HFC-32/[</a:t>
            </a:r>
            <a:r>
              <a:rPr lang="en-US" b="0" dirty="0" err="1"/>
              <a:t>emim</a:t>
            </a:r>
            <a:r>
              <a:rPr lang="en-US" b="0" dirty="0"/>
              <a:t>][TF2N] solubility</a:t>
            </a:r>
          </a:p>
        </p:txBody>
      </p:sp>
      <p:sp>
        <p:nvSpPr>
          <p:cNvPr id="3" name="Slide Number Placeholder 2">
            <a:extLst>
              <a:ext uri="{FF2B5EF4-FFF2-40B4-BE49-F238E27FC236}">
                <a16:creationId xmlns:a16="http://schemas.microsoft.com/office/drawing/2014/main" id="{AE81F199-73DF-F04F-A0E5-36426FA613D1}"/>
              </a:ext>
            </a:extLst>
          </p:cNvPr>
          <p:cNvSpPr>
            <a:spLocks noGrp="1"/>
          </p:cNvSpPr>
          <p:nvPr>
            <p:ph type="sldNum" sz="quarter" idx="12"/>
          </p:nvPr>
        </p:nvSpPr>
        <p:spPr/>
        <p:txBody>
          <a:bodyPr/>
          <a:lstStyle/>
          <a:p>
            <a:fld id="{1756F3D0-7E86-AC43-9E81-92FE9637AEC8}" type="slidenum">
              <a:rPr lang="en-US" smtClean="0"/>
              <a:t>17</a:t>
            </a:fld>
            <a:endParaRPr lang="en-US"/>
          </a:p>
        </p:txBody>
      </p:sp>
      <p:sp>
        <p:nvSpPr>
          <p:cNvPr id="11" name="TextBox 10">
            <a:extLst>
              <a:ext uri="{FF2B5EF4-FFF2-40B4-BE49-F238E27FC236}">
                <a16:creationId xmlns:a16="http://schemas.microsoft.com/office/drawing/2014/main" id="{575B538B-E479-AD45-AA91-225BF5878B2C}"/>
              </a:ext>
            </a:extLst>
          </p:cNvPr>
          <p:cNvSpPr txBox="1"/>
          <p:nvPr/>
        </p:nvSpPr>
        <p:spPr>
          <a:xfrm>
            <a:off x="6695537" y="4449284"/>
            <a:ext cx="5096334" cy="2247424"/>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b="1" dirty="0"/>
              <a:t>Observations</a:t>
            </a:r>
          </a:p>
          <a:p>
            <a:pPr marL="285750" indent="-285750">
              <a:buFont typeface="Arial" panose="020B0604020202020204" pitchFamily="34" charset="0"/>
              <a:buChar char="•"/>
              <a:defRPr/>
            </a:pPr>
            <a:r>
              <a:rPr lang="en-US" dirty="0"/>
              <a:t>Quadratic temperature dependence in the parameters gives both the lowest residual and is ranked 1 by AIC</a:t>
            </a:r>
          </a:p>
          <a:p>
            <a:pPr marL="285750" indent="-285750">
              <a:buFont typeface="Arial" panose="020B0604020202020204" pitchFamily="34" charset="0"/>
              <a:buChar char="•"/>
              <a:defRPr/>
            </a:pPr>
            <a:r>
              <a:rPr lang="en-US" i="1" dirty="0"/>
              <a:t>Experimentalists: Data at multiple temperatures is needed to obtain best fits from </a:t>
            </a:r>
            <a:r>
              <a:rPr lang="en-US" i="1" dirty="0" err="1"/>
              <a:t>thermo</a:t>
            </a:r>
            <a:r>
              <a:rPr lang="en-US" i="1" dirty="0"/>
              <a:t> models</a:t>
            </a:r>
          </a:p>
        </p:txBody>
      </p:sp>
      <p:pic>
        <p:nvPicPr>
          <p:cNvPr id="6" name="Picture 5">
            <a:extLst>
              <a:ext uri="{FF2B5EF4-FFF2-40B4-BE49-F238E27FC236}">
                <a16:creationId xmlns:a16="http://schemas.microsoft.com/office/drawing/2014/main" id="{5C353ACD-3165-AB4F-A09F-E04EBCE8E067}"/>
              </a:ext>
            </a:extLst>
          </p:cNvPr>
          <p:cNvPicPr>
            <a:picLocks noChangeAspect="1"/>
          </p:cNvPicPr>
          <p:nvPr/>
        </p:nvPicPr>
        <p:blipFill>
          <a:blip r:embed="rId3"/>
          <a:stretch>
            <a:fillRect/>
          </a:stretch>
        </p:blipFill>
        <p:spPr>
          <a:xfrm>
            <a:off x="353856" y="874100"/>
            <a:ext cx="2755900" cy="1828800"/>
          </a:xfrm>
          <a:prstGeom prst="rect">
            <a:avLst/>
          </a:prstGeom>
        </p:spPr>
      </p:pic>
      <p:sp>
        <p:nvSpPr>
          <p:cNvPr id="8" name="TextBox 7">
            <a:extLst>
              <a:ext uri="{FF2B5EF4-FFF2-40B4-BE49-F238E27FC236}">
                <a16:creationId xmlns:a16="http://schemas.microsoft.com/office/drawing/2014/main" id="{F5279E58-0B71-EC49-B1EB-81BD96ED6EE0}"/>
              </a:ext>
            </a:extLst>
          </p:cNvPr>
          <p:cNvSpPr txBox="1"/>
          <p:nvPr/>
        </p:nvSpPr>
        <p:spPr>
          <a:xfrm>
            <a:off x="3478404" y="1235861"/>
            <a:ext cx="2554073" cy="923330"/>
          </a:xfrm>
          <a:prstGeom prst="rect">
            <a:avLst/>
          </a:prstGeom>
          <a:noFill/>
        </p:spPr>
        <p:txBody>
          <a:bodyPr wrap="square" rtlCol="0">
            <a:spAutoFit/>
          </a:bodyPr>
          <a:lstStyle/>
          <a:p>
            <a:pPr algn="ctr"/>
            <a:r>
              <a:rPr lang="en-US" dirty="0"/>
              <a:t>None</a:t>
            </a:r>
          </a:p>
          <a:p>
            <a:pPr algn="ctr"/>
            <a:r>
              <a:rPr lang="en-US" dirty="0"/>
              <a:t>2 Fitted Parameters</a:t>
            </a:r>
          </a:p>
          <a:p>
            <a:pPr algn="ctr"/>
            <a:r>
              <a:rPr lang="en-US" dirty="0"/>
              <a:t>Residual: 11.5E3 Pa</a:t>
            </a:r>
            <a:r>
              <a:rPr lang="en-US" baseline="30000" dirty="0"/>
              <a:t>2</a:t>
            </a:r>
            <a:endParaRPr lang="en-US" dirty="0"/>
          </a:p>
        </p:txBody>
      </p:sp>
      <p:pic>
        <p:nvPicPr>
          <p:cNvPr id="10" name="Picture 9">
            <a:extLst>
              <a:ext uri="{FF2B5EF4-FFF2-40B4-BE49-F238E27FC236}">
                <a16:creationId xmlns:a16="http://schemas.microsoft.com/office/drawing/2014/main" id="{C8C4B102-FFC8-5040-A9B7-65F1A065D95B}"/>
              </a:ext>
            </a:extLst>
          </p:cNvPr>
          <p:cNvPicPr>
            <a:picLocks noChangeAspect="1"/>
          </p:cNvPicPr>
          <p:nvPr/>
        </p:nvPicPr>
        <p:blipFill>
          <a:blip r:embed="rId4"/>
          <a:stretch>
            <a:fillRect/>
          </a:stretch>
        </p:blipFill>
        <p:spPr>
          <a:xfrm>
            <a:off x="430371" y="2691812"/>
            <a:ext cx="2681416" cy="1828800"/>
          </a:xfrm>
          <a:prstGeom prst="rect">
            <a:avLst/>
          </a:prstGeom>
        </p:spPr>
      </p:pic>
      <p:sp>
        <p:nvSpPr>
          <p:cNvPr id="13" name="TextBox 12">
            <a:extLst>
              <a:ext uri="{FF2B5EF4-FFF2-40B4-BE49-F238E27FC236}">
                <a16:creationId xmlns:a16="http://schemas.microsoft.com/office/drawing/2014/main" id="{82062430-8630-E74A-BC10-AA99C50D7EFE}"/>
              </a:ext>
            </a:extLst>
          </p:cNvPr>
          <p:cNvSpPr txBox="1"/>
          <p:nvPr/>
        </p:nvSpPr>
        <p:spPr>
          <a:xfrm>
            <a:off x="3441424" y="2919372"/>
            <a:ext cx="2739335" cy="923330"/>
          </a:xfrm>
          <a:prstGeom prst="rect">
            <a:avLst/>
          </a:prstGeom>
          <a:noFill/>
        </p:spPr>
        <p:txBody>
          <a:bodyPr wrap="square" rtlCol="0">
            <a:spAutoFit/>
          </a:bodyPr>
          <a:lstStyle/>
          <a:p>
            <a:pPr algn="ctr"/>
            <a:r>
              <a:rPr lang="en-US" dirty="0"/>
              <a:t>Linear</a:t>
            </a:r>
          </a:p>
          <a:p>
            <a:pPr algn="ctr"/>
            <a:r>
              <a:rPr lang="en-US" dirty="0"/>
              <a:t>4 Fitted Parameters</a:t>
            </a:r>
          </a:p>
          <a:p>
            <a:pPr algn="ctr"/>
            <a:r>
              <a:rPr lang="en-US" dirty="0"/>
              <a:t>Residual: 0.0451E3 Pa</a:t>
            </a:r>
            <a:r>
              <a:rPr lang="en-US" baseline="30000" dirty="0"/>
              <a:t>2</a:t>
            </a:r>
            <a:endParaRPr lang="en-US" dirty="0"/>
          </a:p>
        </p:txBody>
      </p:sp>
      <p:pic>
        <p:nvPicPr>
          <p:cNvPr id="14" name="Picture 13">
            <a:extLst>
              <a:ext uri="{FF2B5EF4-FFF2-40B4-BE49-F238E27FC236}">
                <a16:creationId xmlns:a16="http://schemas.microsoft.com/office/drawing/2014/main" id="{DA473BF3-AB74-E84A-BEBD-83D3813883BF}"/>
              </a:ext>
            </a:extLst>
          </p:cNvPr>
          <p:cNvPicPr>
            <a:picLocks noChangeAspect="1"/>
          </p:cNvPicPr>
          <p:nvPr/>
        </p:nvPicPr>
        <p:blipFill>
          <a:blip r:embed="rId5"/>
          <a:stretch>
            <a:fillRect/>
          </a:stretch>
        </p:blipFill>
        <p:spPr>
          <a:xfrm>
            <a:off x="428340" y="4595810"/>
            <a:ext cx="2681416" cy="1828800"/>
          </a:xfrm>
          <a:prstGeom prst="rect">
            <a:avLst/>
          </a:prstGeom>
        </p:spPr>
      </p:pic>
      <p:sp>
        <p:nvSpPr>
          <p:cNvPr id="17" name="TextBox 16">
            <a:extLst>
              <a:ext uri="{FF2B5EF4-FFF2-40B4-BE49-F238E27FC236}">
                <a16:creationId xmlns:a16="http://schemas.microsoft.com/office/drawing/2014/main" id="{A44E8401-E6C5-334D-800D-10075CADE068}"/>
              </a:ext>
            </a:extLst>
          </p:cNvPr>
          <p:cNvSpPr txBox="1"/>
          <p:nvPr/>
        </p:nvSpPr>
        <p:spPr>
          <a:xfrm>
            <a:off x="3199453" y="393907"/>
            <a:ext cx="3109281" cy="646331"/>
          </a:xfrm>
          <a:prstGeom prst="rect">
            <a:avLst/>
          </a:prstGeom>
          <a:noFill/>
        </p:spPr>
        <p:txBody>
          <a:bodyPr wrap="square" rtlCol="0">
            <a:spAutoFit/>
          </a:bodyPr>
          <a:lstStyle/>
          <a:p>
            <a:pPr algn="ctr"/>
            <a:r>
              <a:rPr lang="en-US" b="1" dirty="0"/>
              <a:t>Parameter</a:t>
            </a:r>
          </a:p>
          <a:p>
            <a:pPr algn="ctr"/>
            <a:r>
              <a:rPr lang="en-US" b="1" dirty="0"/>
              <a:t>Temperature Dependence</a:t>
            </a:r>
          </a:p>
        </p:txBody>
      </p:sp>
      <p:sp>
        <p:nvSpPr>
          <p:cNvPr id="18" name="TextBox 17">
            <a:extLst>
              <a:ext uri="{FF2B5EF4-FFF2-40B4-BE49-F238E27FC236}">
                <a16:creationId xmlns:a16="http://schemas.microsoft.com/office/drawing/2014/main" id="{32F87321-BD53-2F42-9A89-E06A6C1BC547}"/>
              </a:ext>
            </a:extLst>
          </p:cNvPr>
          <p:cNvSpPr txBox="1"/>
          <p:nvPr/>
        </p:nvSpPr>
        <p:spPr>
          <a:xfrm>
            <a:off x="3398211" y="4976857"/>
            <a:ext cx="2714458" cy="923330"/>
          </a:xfrm>
          <a:prstGeom prst="rect">
            <a:avLst/>
          </a:prstGeom>
          <a:noFill/>
        </p:spPr>
        <p:txBody>
          <a:bodyPr wrap="square" rtlCol="0">
            <a:spAutoFit/>
          </a:bodyPr>
          <a:lstStyle/>
          <a:p>
            <a:pPr algn="ctr"/>
            <a:r>
              <a:rPr lang="en-US" dirty="0"/>
              <a:t>Quadratic</a:t>
            </a:r>
          </a:p>
          <a:p>
            <a:pPr algn="ctr"/>
            <a:r>
              <a:rPr lang="en-US" dirty="0"/>
              <a:t>6 Fitted Parameters</a:t>
            </a:r>
          </a:p>
          <a:p>
            <a:pPr algn="ctr"/>
            <a:r>
              <a:rPr lang="en-US" dirty="0"/>
              <a:t>Residual: 0.0439E3 Pa</a:t>
            </a:r>
            <a:r>
              <a:rPr lang="en-US" baseline="30000" dirty="0"/>
              <a:t>2</a:t>
            </a:r>
            <a:endParaRPr lang="en-US" dirty="0"/>
          </a:p>
        </p:txBody>
      </p:sp>
      <p:graphicFrame>
        <p:nvGraphicFramePr>
          <p:cNvPr id="15" name="Table 14">
            <a:extLst>
              <a:ext uri="{FF2B5EF4-FFF2-40B4-BE49-F238E27FC236}">
                <a16:creationId xmlns:a16="http://schemas.microsoft.com/office/drawing/2014/main" id="{BF7D0C72-2E3C-1649-8235-05F4078B9D6D}"/>
              </a:ext>
            </a:extLst>
          </p:cNvPr>
          <p:cNvGraphicFramePr>
            <a:graphicFrameLocks noGrp="1"/>
          </p:cNvGraphicFramePr>
          <p:nvPr>
            <p:extLst>
              <p:ext uri="{D42A27DB-BD31-4B8C-83A1-F6EECF244321}">
                <p14:modId xmlns:p14="http://schemas.microsoft.com/office/powerpoint/2010/main" val="330869787"/>
              </p:ext>
            </p:extLst>
          </p:nvPr>
        </p:nvGraphicFramePr>
        <p:xfrm>
          <a:off x="6810853" y="2546045"/>
          <a:ext cx="4766213" cy="1752600"/>
        </p:xfrm>
        <a:graphic>
          <a:graphicData uri="http://schemas.openxmlformats.org/drawingml/2006/table">
            <a:tbl>
              <a:tblPr firstRow="1" bandRow="1">
                <a:tableStyleId>{5940675A-B579-460E-94D1-54222C63F5DA}</a:tableStyleId>
              </a:tblPr>
              <a:tblGrid>
                <a:gridCol w="1478280">
                  <a:extLst>
                    <a:ext uri="{9D8B030D-6E8A-4147-A177-3AD203B41FA5}">
                      <a16:colId xmlns:a16="http://schemas.microsoft.com/office/drawing/2014/main" val="3543952432"/>
                    </a:ext>
                  </a:extLst>
                </a:gridCol>
                <a:gridCol w="894080">
                  <a:extLst>
                    <a:ext uri="{9D8B030D-6E8A-4147-A177-3AD203B41FA5}">
                      <a16:colId xmlns:a16="http://schemas.microsoft.com/office/drawing/2014/main" val="2249842417"/>
                    </a:ext>
                  </a:extLst>
                </a:gridCol>
                <a:gridCol w="1588673">
                  <a:extLst>
                    <a:ext uri="{9D8B030D-6E8A-4147-A177-3AD203B41FA5}">
                      <a16:colId xmlns:a16="http://schemas.microsoft.com/office/drawing/2014/main" val="2903516986"/>
                    </a:ext>
                  </a:extLst>
                </a:gridCol>
                <a:gridCol w="805180">
                  <a:extLst>
                    <a:ext uri="{9D8B030D-6E8A-4147-A177-3AD203B41FA5}">
                      <a16:colId xmlns:a16="http://schemas.microsoft.com/office/drawing/2014/main" val="3347804084"/>
                    </a:ext>
                  </a:extLst>
                </a:gridCol>
              </a:tblGrid>
              <a:tr h="287317">
                <a:tc>
                  <a:txBody>
                    <a:bodyPr/>
                    <a:lstStyle/>
                    <a:p>
                      <a:pPr algn="ctr"/>
                      <a:r>
                        <a:rPr lang="en-US" b="1" dirty="0"/>
                        <a:t>Model</a:t>
                      </a:r>
                    </a:p>
                  </a:txBody>
                  <a:tcPr anchor="ctr"/>
                </a:tc>
                <a:tc>
                  <a:txBody>
                    <a:bodyPr/>
                    <a:lstStyle/>
                    <a:p>
                      <a:pPr algn="ctr"/>
                      <a:r>
                        <a:rPr lang="en-US" b="1" dirty="0"/>
                        <a:t>AIC</a:t>
                      </a:r>
                    </a:p>
                  </a:txBody>
                  <a:tcPr anchor="ctr"/>
                </a:tc>
                <a:tc>
                  <a:txBody>
                    <a:bodyPr/>
                    <a:lstStyle/>
                    <a:p>
                      <a:pPr algn="ctr"/>
                      <a:r>
                        <a:rPr lang="en-US" b="1" dirty="0"/>
                        <a:t>Relative Likelihood</a:t>
                      </a:r>
                    </a:p>
                  </a:txBody>
                  <a:tcPr anchor="ctr"/>
                </a:tc>
                <a:tc>
                  <a:txBody>
                    <a:bodyPr/>
                    <a:lstStyle/>
                    <a:p>
                      <a:pPr algn="ctr"/>
                      <a:r>
                        <a:rPr lang="en-US" b="1" dirty="0"/>
                        <a:t>Rank</a:t>
                      </a:r>
                    </a:p>
                  </a:txBody>
                  <a:tcPr anchor="ctr"/>
                </a:tc>
                <a:extLst>
                  <a:ext uri="{0D108BD9-81ED-4DB2-BD59-A6C34878D82A}">
                    <a16:rowId xmlns:a16="http://schemas.microsoft.com/office/drawing/2014/main" val="2647512945"/>
                  </a:ext>
                </a:extLst>
              </a:tr>
              <a:tr h="370840">
                <a:tc>
                  <a:txBody>
                    <a:bodyPr/>
                    <a:lstStyle/>
                    <a:p>
                      <a:pPr algn="ctr"/>
                      <a:r>
                        <a:rPr lang="en-US" dirty="0"/>
                        <a:t>2 parameter</a:t>
                      </a:r>
                    </a:p>
                  </a:txBody>
                  <a:tcPr anchor="ctr"/>
                </a:tc>
                <a:tc>
                  <a:txBody>
                    <a:bodyPr/>
                    <a:lstStyle/>
                    <a:p>
                      <a:pPr algn="ctr"/>
                      <a:r>
                        <a:rPr lang="en-US" dirty="0"/>
                        <a:t>13.2</a:t>
                      </a:r>
                    </a:p>
                  </a:txBody>
                  <a:tcPr anchor="ctr"/>
                </a:tc>
                <a:tc>
                  <a:txBody>
                    <a:bodyPr/>
                    <a:lstStyle/>
                    <a:p>
                      <a:pPr algn="ctr"/>
                      <a:r>
                        <a:rPr lang="en-US" dirty="0"/>
                        <a:t>0.0011</a:t>
                      </a:r>
                    </a:p>
                  </a:txBody>
                  <a:tcPr anchor="ctr"/>
                </a:tc>
                <a:tc>
                  <a:txBody>
                    <a:bodyPr/>
                    <a:lstStyle/>
                    <a:p>
                      <a:pPr algn="ctr"/>
                      <a:r>
                        <a:rPr lang="en-US" dirty="0"/>
                        <a:t>3</a:t>
                      </a:r>
                    </a:p>
                  </a:txBody>
                  <a:tcPr anchor="ctr"/>
                </a:tc>
                <a:extLst>
                  <a:ext uri="{0D108BD9-81ED-4DB2-BD59-A6C34878D82A}">
                    <a16:rowId xmlns:a16="http://schemas.microsoft.com/office/drawing/2014/main" val="204212046"/>
                  </a:ext>
                </a:extLst>
              </a:tr>
              <a:tr h="370840">
                <a:tc>
                  <a:txBody>
                    <a:bodyPr/>
                    <a:lstStyle/>
                    <a:p>
                      <a:pPr algn="ctr"/>
                      <a:r>
                        <a:rPr lang="en-US" dirty="0"/>
                        <a:t>4 parameter</a:t>
                      </a:r>
                    </a:p>
                  </a:txBody>
                  <a:tcPr anchor="ctr"/>
                </a:tc>
                <a:tc>
                  <a:txBody>
                    <a:bodyPr/>
                    <a:lstStyle/>
                    <a:p>
                      <a:pPr algn="ctr"/>
                      <a:r>
                        <a:rPr lang="en-US" dirty="0"/>
                        <a:t>1.41</a:t>
                      </a:r>
                    </a:p>
                  </a:txBody>
                  <a:tcPr anchor="ctr"/>
                </a:tc>
                <a:tc>
                  <a:txBody>
                    <a:bodyPr/>
                    <a:lstStyle/>
                    <a:p>
                      <a:pPr algn="ctr"/>
                      <a:r>
                        <a:rPr lang="en-US" dirty="0"/>
                        <a:t>0.39</a:t>
                      </a:r>
                    </a:p>
                  </a:txBody>
                  <a:tcPr anchor="ctr"/>
                </a:tc>
                <a:tc>
                  <a:txBody>
                    <a:bodyPr/>
                    <a:lstStyle/>
                    <a:p>
                      <a:pPr algn="ctr"/>
                      <a:r>
                        <a:rPr lang="en-US" dirty="0"/>
                        <a:t>2</a:t>
                      </a:r>
                    </a:p>
                  </a:txBody>
                  <a:tcPr anchor="ctr"/>
                </a:tc>
                <a:extLst>
                  <a:ext uri="{0D108BD9-81ED-4DB2-BD59-A6C34878D82A}">
                    <a16:rowId xmlns:a16="http://schemas.microsoft.com/office/drawing/2014/main" val="1314582257"/>
                  </a:ext>
                </a:extLst>
              </a:tr>
              <a:tr h="370840">
                <a:tc>
                  <a:txBody>
                    <a:bodyPr/>
                    <a:lstStyle/>
                    <a:p>
                      <a:pPr algn="ctr"/>
                      <a:r>
                        <a:rPr lang="en-US" dirty="0"/>
                        <a:t>6 parameter</a:t>
                      </a:r>
                    </a:p>
                  </a:txBody>
                  <a:tcPr anchor="ctr"/>
                </a:tc>
                <a:tc>
                  <a:txBody>
                    <a:bodyPr/>
                    <a:lstStyle/>
                    <a:p>
                      <a:pPr algn="ctr"/>
                      <a:r>
                        <a:rPr lang="en-US" dirty="0"/>
                        <a:t>-0.483</a:t>
                      </a:r>
                    </a:p>
                  </a:txBody>
                  <a:tcPr anchor="ctr"/>
                </a:tc>
                <a:tc>
                  <a:txBody>
                    <a:bodyPr/>
                    <a:lstStyle/>
                    <a:p>
                      <a:pPr algn="ctr"/>
                      <a:r>
                        <a:rPr lang="en-US" dirty="0"/>
                        <a:t>1.0</a:t>
                      </a:r>
                    </a:p>
                  </a:txBody>
                  <a:tcPr anchor="ctr"/>
                </a:tc>
                <a:tc>
                  <a:txBody>
                    <a:bodyPr/>
                    <a:lstStyle/>
                    <a:p>
                      <a:pPr algn="ctr"/>
                      <a:r>
                        <a:rPr lang="en-US" dirty="0"/>
                        <a:t>1</a:t>
                      </a:r>
                    </a:p>
                  </a:txBody>
                  <a:tcPr anchor="ctr"/>
                </a:tc>
                <a:extLst>
                  <a:ext uri="{0D108BD9-81ED-4DB2-BD59-A6C34878D82A}">
                    <a16:rowId xmlns:a16="http://schemas.microsoft.com/office/drawing/2014/main" val="2140816579"/>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3BCA878-320E-754A-94F3-1F120F624C92}"/>
                  </a:ext>
                </a:extLst>
              </p:cNvPr>
              <p:cNvSpPr txBox="1"/>
              <p:nvPr/>
            </p:nvSpPr>
            <p:spPr>
              <a:xfrm>
                <a:off x="6584991" y="827683"/>
                <a:ext cx="5217939" cy="661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i="1">
                              <a:latin typeface="Cambria Math" panose="02040503050406030204" pitchFamily="18" charset="0"/>
                            </a:rPr>
                            <m:t>𝑚</m:t>
                          </m:r>
                        </m:sub>
                      </m:sSub>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𝑖</m:t>
                          </m:r>
                        </m:sub>
                        <m:sup/>
                        <m:e>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𝑗</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sSub>
                                <m:sSubPr>
                                  <m:ctrlPr>
                                    <a:rPr lang="en-US" sz="1600" i="1">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Sub>
                            </m:e>
                          </m:nary>
                          <m:rad>
                            <m:radPr>
                              <m:degHide m:val="on"/>
                              <m:ctrlPr>
                                <a:rPr lang="en-US" sz="1600" i="1">
                                  <a:latin typeface="Cambria Math" panose="02040503050406030204" pitchFamily="18" charset="0"/>
                                </a:rPr>
                              </m:ctrlPr>
                            </m:radPr>
                            <m:deg/>
                            <m:e>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𝑗</m:t>
                                  </m:r>
                                </m:sub>
                              </m:sSub>
                            </m:e>
                          </m:rad>
                          <m:r>
                            <a:rPr lang="en-US" sz="1600" b="0" i="1" smtClean="0">
                              <a:latin typeface="Cambria Math" panose="02040503050406030204" pitchFamily="18" charset="0"/>
                            </a:rPr>
                            <m:t>(1−</m:t>
                          </m:r>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𝑘</m:t>
                              </m:r>
                            </m:e>
                            <m:sub>
                              <m:r>
                                <a:rPr lang="en-US" sz="1600" i="1">
                                  <a:solidFill>
                                    <a:schemeClr val="accent1"/>
                                  </a:solidFill>
                                  <a:latin typeface="Cambria Math" panose="02040503050406030204" pitchFamily="18" charset="0"/>
                                </a:rPr>
                                <m:t>𝑖𝑗</m:t>
                              </m:r>
                              <m:r>
                                <a:rPr lang="en-US" sz="1600" i="1">
                                  <a:solidFill>
                                    <a:schemeClr val="accent1"/>
                                  </a:solidFill>
                                  <a:latin typeface="Cambria Math" panose="02040503050406030204" pitchFamily="18" charset="0"/>
                                </a:rPr>
                                <m:t>,</m:t>
                              </m:r>
                              <m:r>
                                <a:rPr lang="en-US" sz="1600" i="1">
                                  <a:solidFill>
                                    <a:schemeClr val="accent1"/>
                                  </a:solidFill>
                                  <a:latin typeface="Cambria Math" panose="02040503050406030204" pitchFamily="18" charset="0"/>
                                </a:rPr>
                                <m:t>𝐴</m:t>
                              </m:r>
                            </m:sub>
                          </m:sSub>
                          <m:r>
                            <a:rPr lang="en-US" sz="1600" i="1">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𝑇</m:t>
                                  </m:r>
                                </m:e>
                                <m:sub>
                                  <m:r>
                                    <a:rPr lang="en-US" sz="1600" b="0" i="1" smtClean="0">
                                      <a:latin typeface="Cambria Math" panose="02040503050406030204" pitchFamily="18" charset="0"/>
                                    </a:rPr>
                                    <m:t>𝑅</m:t>
                                  </m:r>
                                </m:sub>
                              </m:sSub>
                            </m:den>
                          </m:f>
                          <m:sSub>
                            <m:sSubPr>
                              <m:ctrlPr>
                                <a:rPr lang="en-US" sz="1600" i="1" smtClean="0">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𝑘</m:t>
                              </m:r>
                            </m:e>
                            <m:sub>
                              <m:r>
                                <a:rPr lang="en-US" sz="1600" i="1">
                                  <a:solidFill>
                                    <a:schemeClr val="accent1"/>
                                  </a:solidFill>
                                  <a:latin typeface="Cambria Math" panose="02040503050406030204" pitchFamily="18" charset="0"/>
                                </a:rPr>
                                <m:t>𝑖𝑗</m:t>
                              </m:r>
                              <m:r>
                                <a:rPr lang="en-US" sz="1600" i="1">
                                  <a:solidFill>
                                    <a:schemeClr val="accent1"/>
                                  </a:solidFill>
                                  <a:latin typeface="Cambria Math" panose="02040503050406030204" pitchFamily="18" charset="0"/>
                                </a:rPr>
                                <m:t>,</m:t>
                              </m:r>
                              <m:r>
                                <a:rPr lang="en-US" sz="1600" i="1">
                                  <a:solidFill>
                                    <a:schemeClr val="accent1"/>
                                  </a:solidFill>
                                  <a:latin typeface="Cambria Math" panose="02040503050406030204" pitchFamily="18" charset="0"/>
                                </a:rPr>
                                <m:t>𝐵</m:t>
                              </m:r>
                            </m:sub>
                          </m:sSub>
                          <m:r>
                            <a:rPr lang="en-US" sz="1600" i="1">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d>
                                <m:dPr>
                                  <m:ctrlPr>
                                    <a:rPr lang="en-US" sz="1600" b="0" i="1" smtClean="0">
                                      <a:solidFill>
                                        <a:schemeClr val="tx1"/>
                                      </a:solidFill>
                                      <a:latin typeface="Cambria Math" panose="02040503050406030204" pitchFamily="18" charset="0"/>
                                    </a:rPr>
                                  </m:ctrlPr>
                                </m:dPr>
                                <m:e>
                                  <m:f>
                                    <m:fPr>
                                      <m:ctrlPr>
                                        <a:rPr lang="en-US" sz="160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𝑇</m:t>
                                      </m:r>
                                    </m:num>
                                    <m:den>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𝑇</m:t>
                                          </m:r>
                                        </m:e>
                                        <m:sub>
                                          <m:r>
                                            <a:rPr lang="en-US" sz="1600" b="0" i="1" smtClean="0">
                                              <a:solidFill>
                                                <a:schemeClr val="tx1"/>
                                              </a:solidFill>
                                              <a:latin typeface="Cambria Math" panose="02040503050406030204" pitchFamily="18" charset="0"/>
                                            </a:rPr>
                                            <m:t>𝑅</m:t>
                                          </m:r>
                                        </m:sub>
                                      </m:sSub>
                                    </m:den>
                                  </m:f>
                                </m:e>
                              </m:d>
                            </m:e>
                            <m:sup>
                              <m:r>
                                <a:rPr lang="en-US" sz="1600" b="0" i="1" smtClean="0">
                                  <a:solidFill>
                                    <a:schemeClr val="tx1"/>
                                  </a:solidFill>
                                  <a:latin typeface="Cambria Math" panose="02040503050406030204" pitchFamily="18" charset="0"/>
                                </a:rPr>
                                <m:t>2</m:t>
                              </m:r>
                            </m:sup>
                          </m:sSup>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𝑘</m:t>
                              </m:r>
                            </m:e>
                            <m:sub>
                              <m:r>
                                <a:rPr lang="en-US" sz="1600" i="1">
                                  <a:solidFill>
                                    <a:schemeClr val="accent1"/>
                                  </a:solidFill>
                                  <a:latin typeface="Cambria Math" panose="02040503050406030204" pitchFamily="18" charset="0"/>
                                </a:rPr>
                                <m:t>𝑖𝑗</m:t>
                              </m:r>
                              <m:r>
                                <a:rPr lang="en-US" sz="1600" i="1">
                                  <a:solidFill>
                                    <a:schemeClr val="accent1"/>
                                  </a:solidFill>
                                  <a:latin typeface="Cambria Math" panose="02040503050406030204" pitchFamily="18" charset="0"/>
                                </a:rPr>
                                <m:t>,</m:t>
                              </m:r>
                              <m:r>
                                <a:rPr lang="en-US" sz="1600" i="1">
                                  <a:solidFill>
                                    <a:schemeClr val="accent1"/>
                                  </a:solidFill>
                                  <a:latin typeface="Cambria Math" panose="02040503050406030204" pitchFamily="18" charset="0"/>
                                </a:rPr>
                                <m:t>𝐶</m:t>
                              </m:r>
                            </m:sub>
                          </m:sSub>
                          <m:r>
                            <a:rPr lang="en-US" sz="1600" b="0" i="1" smtClean="0">
                              <a:latin typeface="Cambria Math" panose="02040503050406030204" pitchFamily="18" charset="0"/>
                            </a:rPr>
                            <m:t>)</m:t>
                          </m:r>
                        </m:e>
                      </m:nary>
                    </m:oMath>
                  </m:oMathPara>
                </a14:m>
                <a:endParaRPr lang="en-US" sz="1600" dirty="0"/>
              </a:p>
            </p:txBody>
          </p:sp>
        </mc:Choice>
        <mc:Fallback xmlns="">
          <p:sp>
            <p:nvSpPr>
              <p:cNvPr id="16" name="TextBox 15">
                <a:extLst>
                  <a:ext uri="{FF2B5EF4-FFF2-40B4-BE49-F238E27FC236}">
                    <a16:creationId xmlns:a16="http://schemas.microsoft.com/office/drawing/2014/main" id="{83BCA878-320E-754A-94F3-1F120F624C92}"/>
                  </a:ext>
                </a:extLst>
              </p:cNvPr>
              <p:cNvSpPr txBox="1">
                <a:spLocks noRot="1" noChangeAspect="1" noMove="1" noResize="1" noEditPoints="1" noAdjustHandles="1" noChangeArrowheads="1" noChangeShapeType="1" noTextEdit="1"/>
              </p:cNvSpPr>
              <p:nvPr/>
            </p:nvSpPr>
            <p:spPr>
              <a:xfrm>
                <a:off x="6584991" y="827683"/>
                <a:ext cx="5217939" cy="661463"/>
              </a:xfrm>
              <a:prstGeom prst="rect">
                <a:avLst/>
              </a:prstGeom>
              <a:blipFill>
                <a:blip r:embed="rId6"/>
                <a:stretch>
                  <a:fillRect l="-2433" t="-124528" b="-1830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49BF7F9-DA26-A440-AA03-24C9BF6037B1}"/>
                  </a:ext>
                </a:extLst>
              </p:cNvPr>
              <p:cNvSpPr/>
              <p:nvPr/>
            </p:nvSpPr>
            <p:spPr>
              <a:xfrm>
                <a:off x="6684478" y="1694430"/>
                <a:ext cx="5118452" cy="646331"/>
              </a:xfrm>
              <a:prstGeom prst="rect">
                <a:avLst/>
              </a:prstGeom>
            </p:spPr>
            <p:txBody>
              <a:bodyPr wrap="none">
                <a:spAutoFit/>
              </a:bodyPr>
              <a:lstStyle/>
              <a:p>
                <a:pPr algn="ctr"/>
                <a:r>
                  <a:rPr lang="en-US" b="1" dirty="0"/>
                  <a:t>Akaike Information Criteria</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𝐴𝐼𝐶</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=−2</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𝑙𝑖𝑘𝑒𝑙𝑖h𝑜𝑜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𝑚𝑎𝑥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)+2</m:t>
                      </m:r>
                      <m:r>
                        <m:rPr>
                          <m:sty m:val="p"/>
                        </m:rPr>
                        <a:rPr lang="en-US" b="0" i="0" smtClean="0">
                          <a:latin typeface="Cambria Math" panose="02040503050406030204" pitchFamily="18" charset="0"/>
                        </a:rPr>
                        <m:t>dim</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b="0" dirty="0"/>
              </a:p>
            </p:txBody>
          </p:sp>
        </mc:Choice>
        <mc:Fallback xmlns="">
          <p:sp>
            <p:nvSpPr>
              <p:cNvPr id="19" name="Rectangle 18">
                <a:extLst>
                  <a:ext uri="{FF2B5EF4-FFF2-40B4-BE49-F238E27FC236}">
                    <a16:creationId xmlns:a16="http://schemas.microsoft.com/office/drawing/2014/main" id="{749BF7F9-DA26-A440-AA03-24C9BF6037B1}"/>
                  </a:ext>
                </a:extLst>
              </p:cNvPr>
              <p:cNvSpPr>
                <a:spLocks noRot="1" noChangeAspect="1" noMove="1" noResize="1" noEditPoints="1" noAdjustHandles="1" noChangeArrowheads="1" noChangeShapeType="1" noTextEdit="1"/>
              </p:cNvSpPr>
              <p:nvPr/>
            </p:nvSpPr>
            <p:spPr>
              <a:xfrm>
                <a:off x="6684478" y="1694430"/>
                <a:ext cx="5118452" cy="646331"/>
              </a:xfrm>
              <a:prstGeom prst="rect">
                <a:avLst/>
              </a:prstGeom>
              <a:blipFill>
                <a:blip r:embed="rId7"/>
                <a:stretch>
                  <a:fillRect t="-1923" b="-9615"/>
                </a:stretch>
              </a:blipFill>
            </p:spPr>
            <p:txBody>
              <a:bodyPr/>
              <a:lstStyle/>
              <a:p>
                <a:r>
                  <a:rPr lang="en-US">
                    <a:noFill/>
                  </a:rPr>
                  <a:t> </a:t>
                </a:r>
              </a:p>
            </p:txBody>
          </p:sp>
        </mc:Fallback>
      </mc:AlternateContent>
    </p:spTree>
    <p:extLst>
      <p:ext uri="{BB962C8B-B14F-4D97-AF65-F5344CB8AC3E}">
        <p14:creationId xmlns:p14="http://schemas.microsoft.com/office/powerpoint/2010/main" val="319902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2">
            <a:extLst>
              <a:ext uri="{FF2B5EF4-FFF2-40B4-BE49-F238E27FC236}">
                <a16:creationId xmlns:a16="http://schemas.microsoft.com/office/drawing/2014/main" id="{44EA7F9E-C542-524F-B57C-D9FFA70E0ADB}"/>
              </a:ext>
            </a:extLst>
          </p:cNvPr>
          <p:cNvSpPr>
            <a:spLocks noGrp="1"/>
          </p:cNvSpPr>
          <p:nvPr>
            <p:ph type="sldNum" sz="quarter" idx="12"/>
          </p:nvPr>
        </p:nvSpPr>
        <p:spPr>
          <a:xfrm>
            <a:off x="11801857" y="6508401"/>
            <a:ext cx="390144" cy="365125"/>
          </a:xfrm>
        </p:spPr>
        <p:txBody>
          <a:bodyPr/>
          <a:lstStyle/>
          <a:p>
            <a:fld id="{11DEB7C2-7F48-804F-B7AA-AFFA1C91D07B}" type="slidenum">
              <a:rPr lang="en-US" sz="1400" b="1" smtClean="0">
                <a:solidFill>
                  <a:schemeClr val="tx1"/>
                </a:solidFill>
              </a:rPr>
              <a:t>18</a:t>
            </a:fld>
            <a:endParaRPr lang="en-US" sz="1400" b="1" dirty="0">
              <a:solidFill>
                <a:schemeClr val="tx1"/>
              </a:solidFill>
            </a:endParaRPr>
          </a:p>
        </p:txBody>
      </p:sp>
      <p:sp>
        <p:nvSpPr>
          <p:cNvPr id="3" name="Rectangle 2">
            <a:extLst>
              <a:ext uri="{FF2B5EF4-FFF2-40B4-BE49-F238E27FC236}">
                <a16:creationId xmlns:a16="http://schemas.microsoft.com/office/drawing/2014/main" id="{05956585-67D0-49BB-AB44-2EE14811A598}"/>
              </a:ext>
            </a:extLst>
          </p:cNvPr>
          <p:cNvSpPr/>
          <p:nvPr/>
        </p:nvSpPr>
        <p:spPr>
          <a:xfrm>
            <a:off x="4589137" y="4823902"/>
            <a:ext cx="3214568" cy="925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E851B4B4-D29A-4AFE-B310-05B788698494}"/>
              </a:ext>
            </a:extLst>
          </p:cNvPr>
          <p:cNvPicPr>
            <a:picLocks noChangeAspect="1"/>
          </p:cNvPicPr>
          <p:nvPr/>
        </p:nvPicPr>
        <p:blipFill>
          <a:blip r:embed="rId3"/>
          <a:stretch>
            <a:fillRect/>
          </a:stretch>
        </p:blipFill>
        <p:spPr>
          <a:xfrm>
            <a:off x="4568703" y="2307389"/>
            <a:ext cx="1521742" cy="1452572"/>
          </a:xfrm>
          <a:prstGeom prst="rect">
            <a:avLst/>
          </a:prstGeom>
        </p:spPr>
      </p:pic>
      <p:pic>
        <p:nvPicPr>
          <p:cNvPr id="25" name="Picture 24">
            <a:extLst>
              <a:ext uri="{FF2B5EF4-FFF2-40B4-BE49-F238E27FC236}">
                <a16:creationId xmlns:a16="http://schemas.microsoft.com/office/drawing/2014/main" id="{5C27FC2F-CE2D-3341-8680-6E8559F45B42}"/>
              </a:ext>
            </a:extLst>
          </p:cNvPr>
          <p:cNvPicPr>
            <a:picLocks noChangeAspect="1"/>
          </p:cNvPicPr>
          <p:nvPr/>
        </p:nvPicPr>
        <p:blipFill>
          <a:blip r:embed="rId4"/>
          <a:stretch>
            <a:fillRect/>
          </a:stretch>
        </p:blipFill>
        <p:spPr>
          <a:xfrm>
            <a:off x="563185" y="2023475"/>
            <a:ext cx="2634133" cy="1839177"/>
          </a:xfrm>
          <a:prstGeom prst="rect">
            <a:avLst/>
          </a:prstGeom>
        </p:spPr>
      </p:pic>
      <p:sp>
        <p:nvSpPr>
          <p:cNvPr id="27" name="Arrow: Down 28">
            <a:extLst>
              <a:ext uri="{FF2B5EF4-FFF2-40B4-BE49-F238E27FC236}">
                <a16:creationId xmlns:a16="http://schemas.microsoft.com/office/drawing/2014/main" id="{6B1CF169-AA46-E940-8FE2-2E03776B0C16}"/>
              </a:ext>
            </a:extLst>
          </p:cNvPr>
          <p:cNvSpPr/>
          <p:nvPr/>
        </p:nvSpPr>
        <p:spPr>
          <a:xfrm rot="16200000">
            <a:off x="8152935" y="4579438"/>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Inhaltsplatzhalter 4" descr="gas2.png">
            <a:extLst>
              <a:ext uri="{FF2B5EF4-FFF2-40B4-BE49-F238E27FC236}">
                <a16:creationId xmlns:a16="http://schemas.microsoft.com/office/drawing/2014/main" id="{207F641F-C544-0047-9853-CAA1BA8A454B}"/>
              </a:ext>
            </a:extLst>
          </p:cNvPr>
          <p:cNvPicPr>
            <a:picLocks noChangeAspect="1"/>
          </p:cNvPicPr>
          <p:nvPr/>
        </p:nvPicPr>
        <p:blipFill>
          <a:blip r:embed="rId5"/>
          <a:srcRect l="16439" t="6581" r="20212" b="7847"/>
          <a:stretch>
            <a:fillRect/>
          </a:stretch>
        </p:blipFill>
        <p:spPr>
          <a:xfrm>
            <a:off x="747967" y="4844663"/>
            <a:ext cx="1040295" cy="1054459"/>
          </a:xfrm>
          <a:prstGeom prst="roundRect">
            <a:avLst>
              <a:gd name="adj" fmla="val 2439"/>
            </a:avLst>
          </a:prstGeom>
          <a:ln w="19050">
            <a:solidFill>
              <a:schemeClr val="tx1"/>
            </a:solidFill>
          </a:ln>
          <a:effectLst>
            <a:outerShdw blurRad="50800" dist="38100" dir="2700000" algn="tl" rotWithShape="0">
              <a:prstClr val="black">
                <a:alpha val="40000"/>
              </a:prstClr>
            </a:outerShdw>
          </a:effectLst>
        </p:spPr>
      </p:pic>
      <p:pic>
        <p:nvPicPr>
          <p:cNvPr id="34" name="Grafik 5" descr="liq2.png">
            <a:extLst>
              <a:ext uri="{FF2B5EF4-FFF2-40B4-BE49-F238E27FC236}">
                <a16:creationId xmlns:a16="http://schemas.microsoft.com/office/drawing/2014/main" id="{BD4CDE8F-436E-2440-84DF-7D76523191B2}"/>
              </a:ext>
            </a:extLst>
          </p:cNvPr>
          <p:cNvPicPr>
            <a:picLocks noChangeAspect="1"/>
          </p:cNvPicPr>
          <p:nvPr/>
        </p:nvPicPr>
        <p:blipFill>
          <a:blip r:embed="rId6"/>
          <a:srcRect l="25243" t="17057" r="24265" b="17726"/>
          <a:stretch>
            <a:fillRect/>
          </a:stretch>
        </p:blipFill>
        <p:spPr>
          <a:xfrm>
            <a:off x="2170280" y="4906979"/>
            <a:ext cx="317746" cy="325293"/>
          </a:xfrm>
          <a:prstGeom prst="roundRect">
            <a:avLst>
              <a:gd name="adj" fmla="val 4247"/>
            </a:avLst>
          </a:prstGeom>
          <a:ln w="19050">
            <a:solidFill>
              <a:schemeClr val="tx1"/>
            </a:solidFill>
          </a:ln>
          <a:effectLst>
            <a:outerShdw blurRad="50800" dist="38100" dir="2700000" algn="tl" rotWithShape="0">
              <a:prstClr val="black">
                <a:alpha val="40000"/>
              </a:prstClr>
            </a:outerShdw>
          </a:effectLst>
        </p:spPr>
      </p:pic>
      <p:grpSp>
        <p:nvGrpSpPr>
          <p:cNvPr id="35" name="Group 22">
            <a:extLst>
              <a:ext uri="{FF2B5EF4-FFF2-40B4-BE49-F238E27FC236}">
                <a16:creationId xmlns:a16="http://schemas.microsoft.com/office/drawing/2014/main" id="{0A774FEB-15FE-D14E-86F8-8C91C2F4ADB2}"/>
              </a:ext>
            </a:extLst>
          </p:cNvPr>
          <p:cNvGrpSpPr>
            <a:grpSpLocks/>
          </p:cNvGrpSpPr>
          <p:nvPr/>
        </p:nvGrpSpPr>
        <p:grpSpPr bwMode="auto">
          <a:xfrm>
            <a:off x="1046144" y="4935266"/>
            <a:ext cx="1439350" cy="526018"/>
            <a:chOff x="5364139" y="3343810"/>
            <a:chExt cx="2727986" cy="1295281"/>
          </a:xfrm>
        </p:grpSpPr>
        <p:cxnSp>
          <p:nvCxnSpPr>
            <p:cNvPr id="36" name="Straight Arrow Connector 35">
              <a:extLst>
                <a:ext uri="{FF2B5EF4-FFF2-40B4-BE49-F238E27FC236}">
                  <a16:creationId xmlns:a16="http://schemas.microsoft.com/office/drawing/2014/main" id="{07035FAA-C181-1147-B862-2BD0C8A54096}"/>
                </a:ext>
              </a:extLst>
            </p:cNvPr>
            <p:cNvCxnSpPr>
              <a:cxnSpLocks/>
            </p:cNvCxnSpPr>
            <p:nvPr/>
          </p:nvCxnSpPr>
          <p:spPr>
            <a:xfrm>
              <a:off x="7732632" y="3582345"/>
              <a:ext cx="359493" cy="8558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A145016-3F0E-3F45-BACE-618D67835969}"/>
                </a:ext>
              </a:extLst>
            </p:cNvPr>
            <p:cNvCxnSpPr>
              <a:cxnSpLocks/>
            </p:cNvCxnSpPr>
            <p:nvPr/>
          </p:nvCxnSpPr>
          <p:spPr>
            <a:xfrm flipV="1">
              <a:off x="6590168" y="3827615"/>
              <a:ext cx="1429489" cy="81147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63B101-1508-AA43-98FF-87268BE0F1B2}"/>
                </a:ext>
              </a:extLst>
            </p:cNvPr>
            <p:cNvCxnSpPr>
              <a:cxnSpLocks/>
            </p:cNvCxnSpPr>
            <p:nvPr/>
          </p:nvCxnSpPr>
          <p:spPr>
            <a:xfrm flipH="1" flipV="1">
              <a:off x="5364139" y="3343810"/>
              <a:ext cx="1019017" cy="89150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0" name="TextBox 14">
            <a:extLst>
              <a:ext uri="{FF2B5EF4-FFF2-40B4-BE49-F238E27FC236}">
                <a16:creationId xmlns:a16="http://schemas.microsoft.com/office/drawing/2014/main" id="{9DCA7913-C60E-FD46-B07E-61E35970224F}"/>
              </a:ext>
            </a:extLst>
          </p:cNvPr>
          <p:cNvSpPr txBox="1">
            <a:spLocks noChangeArrowheads="1"/>
          </p:cNvSpPr>
          <p:nvPr/>
        </p:nvSpPr>
        <p:spPr bwMode="auto">
          <a:xfrm>
            <a:off x="1728780" y="4658267"/>
            <a:ext cx="11213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GalaxiePolaris-Medium" charset="0"/>
                <a:ea typeface="ＭＳ Ｐゴシック" panose="020B0600070205080204" pitchFamily="34" charset="-128"/>
                <a:cs typeface="GalaxiePolaris-Medium" charset="0"/>
              </a:defRPr>
            </a:lvl1pPr>
            <a:lvl2pPr marL="742950" indent="-285750">
              <a:spcBef>
                <a:spcPct val="20000"/>
              </a:spcBef>
              <a:buFont typeface="Arial" panose="020B0604020202020204" pitchFamily="34" charset="0"/>
              <a:buChar char="–"/>
              <a:defRPr sz="2400">
                <a:solidFill>
                  <a:schemeClr val="tx1"/>
                </a:solidFill>
                <a:latin typeface="GalaxiePolaris-Medium" charset="0"/>
                <a:ea typeface="ＭＳ Ｐゴシック" panose="020B0600070205080204" pitchFamily="34" charset="-128"/>
                <a:cs typeface="GalaxiePolaris-Medium" charset="0"/>
              </a:defRPr>
            </a:lvl2pPr>
            <a:lvl3pPr marL="1143000" indent="-228600">
              <a:spcBef>
                <a:spcPct val="20000"/>
              </a:spcBef>
              <a:buFont typeface="Arial" panose="020B0604020202020204" pitchFamily="34" charset="0"/>
              <a:buChar char="•"/>
              <a:defRPr sz="2000">
                <a:solidFill>
                  <a:schemeClr val="tx1"/>
                </a:solidFill>
                <a:latin typeface="GalaxiePolaris-Medium" charset="0"/>
                <a:ea typeface="ＭＳ Ｐゴシック" panose="020B0600070205080204" pitchFamily="34" charset="-128"/>
                <a:cs typeface="GalaxiePolaris-Medium" charset="0"/>
              </a:defRPr>
            </a:lvl3pPr>
            <a:lvl4pPr marL="1600200" indent="-228600">
              <a:spcBef>
                <a:spcPct val="20000"/>
              </a:spcBef>
              <a:buFont typeface="Arial" panose="020B0604020202020204" pitchFamily="34" charset="0"/>
              <a:buChar char="–"/>
              <a:defRPr sz="1600">
                <a:solidFill>
                  <a:schemeClr val="tx1"/>
                </a:solidFill>
                <a:latin typeface="GalaxiePolaris-Medium" charset="0"/>
                <a:ea typeface="ＭＳ Ｐゴシック" panose="020B0600070205080204" pitchFamily="34" charset="-128"/>
                <a:cs typeface="GalaxiePolaris-Medium" charset="0"/>
              </a:defRPr>
            </a:lvl4pPr>
            <a:lvl5pPr marL="2057400" indent="-228600">
              <a:spcBef>
                <a:spcPct val="20000"/>
              </a:spcBef>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9pPr>
          </a:lstStyle>
          <a:p>
            <a:pPr algn="ctr">
              <a:spcBef>
                <a:spcPct val="0"/>
              </a:spcBef>
              <a:buFontTx/>
              <a:buNone/>
            </a:pPr>
            <a:r>
              <a:rPr lang="en-US" altLang="en-US" sz="1200" dirty="0">
                <a:latin typeface="Arial" panose="020B0604020202020204" pitchFamily="34" charset="0"/>
                <a:cs typeface="Arial" panose="020B0604020202020204" pitchFamily="34" charset="0"/>
              </a:rPr>
              <a:t>Liquid Box</a:t>
            </a:r>
          </a:p>
        </p:txBody>
      </p:sp>
      <p:sp>
        <p:nvSpPr>
          <p:cNvPr id="41" name="TextBox 25">
            <a:extLst>
              <a:ext uri="{FF2B5EF4-FFF2-40B4-BE49-F238E27FC236}">
                <a16:creationId xmlns:a16="http://schemas.microsoft.com/office/drawing/2014/main" id="{51B4E342-3634-E84A-B46E-0D7AB8CD80FD}"/>
              </a:ext>
            </a:extLst>
          </p:cNvPr>
          <p:cNvSpPr txBox="1">
            <a:spLocks noChangeArrowheads="1"/>
          </p:cNvSpPr>
          <p:nvPr/>
        </p:nvSpPr>
        <p:spPr bwMode="auto">
          <a:xfrm>
            <a:off x="637945" y="4597222"/>
            <a:ext cx="1202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GalaxiePolaris-Medium" charset="0"/>
                <a:ea typeface="ＭＳ Ｐゴシック" panose="020B0600070205080204" pitchFamily="34" charset="-128"/>
                <a:cs typeface="GalaxiePolaris-Medium" charset="0"/>
              </a:defRPr>
            </a:lvl1pPr>
            <a:lvl2pPr marL="742950" indent="-285750">
              <a:spcBef>
                <a:spcPct val="20000"/>
              </a:spcBef>
              <a:buFont typeface="Arial" panose="020B0604020202020204" pitchFamily="34" charset="0"/>
              <a:buChar char="–"/>
              <a:defRPr sz="2400">
                <a:solidFill>
                  <a:schemeClr val="tx1"/>
                </a:solidFill>
                <a:latin typeface="GalaxiePolaris-Medium" charset="0"/>
                <a:ea typeface="ＭＳ Ｐゴシック" panose="020B0600070205080204" pitchFamily="34" charset="-128"/>
                <a:cs typeface="GalaxiePolaris-Medium" charset="0"/>
              </a:defRPr>
            </a:lvl2pPr>
            <a:lvl3pPr marL="1143000" indent="-228600">
              <a:spcBef>
                <a:spcPct val="20000"/>
              </a:spcBef>
              <a:buFont typeface="Arial" panose="020B0604020202020204" pitchFamily="34" charset="0"/>
              <a:buChar char="•"/>
              <a:defRPr sz="2000">
                <a:solidFill>
                  <a:schemeClr val="tx1"/>
                </a:solidFill>
                <a:latin typeface="GalaxiePolaris-Medium" charset="0"/>
                <a:ea typeface="ＭＳ Ｐゴシック" panose="020B0600070205080204" pitchFamily="34" charset="-128"/>
                <a:cs typeface="GalaxiePolaris-Medium" charset="0"/>
              </a:defRPr>
            </a:lvl3pPr>
            <a:lvl4pPr marL="1600200" indent="-228600">
              <a:spcBef>
                <a:spcPct val="20000"/>
              </a:spcBef>
              <a:buFont typeface="Arial" panose="020B0604020202020204" pitchFamily="34" charset="0"/>
              <a:buChar char="–"/>
              <a:defRPr sz="1600">
                <a:solidFill>
                  <a:schemeClr val="tx1"/>
                </a:solidFill>
                <a:latin typeface="GalaxiePolaris-Medium" charset="0"/>
                <a:ea typeface="ＭＳ Ｐゴシック" panose="020B0600070205080204" pitchFamily="34" charset="-128"/>
                <a:cs typeface="GalaxiePolaris-Medium" charset="0"/>
              </a:defRPr>
            </a:lvl4pPr>
            <a:lvl5pPr marL="2057400" indent="-228600">
              <a:spcBef>
                <a:spcPct val="20000"/>
              </a:spcBef>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9pPr>
          </a:lstStyle>
          <a:p>
            <a:pPr algn="ctr">
              <a:spcBef>
                <a:spcPct val="0"/>
              </a:spcBef>
              <a:buFontTx/>
              <a:buNone/>
            </a:pPr>
            <a:r>
              <a:rPr lang="en-US" altLang="en-US" sz="1200" dirty="0">
                <a:latin typeface="Arial" panose="020B0604020202020204" pitchFamily="34" charset="0"/>
                <a:cs typeface="Arial" panose="020B0604020202020204" pitchFamily="34" charset="0"/>
              </a:rPr>
              <a:t>Vapor Box</a:t>
            </a:r>
          </a:p>
        </p:txBody>
      </p:sp>
      <p:pic>
        <p:nvPicPr>
          <p:cNvPr id="42" name="Picture 11">
            <a:extLst>
              <a:ext uri="{FF2B5EF4-FFF2-40B4-BE49-F238E27FC236}">
                <a16:creationId xmlns:a16="http://schemas.microsoft.com/office/drawing/2014/main" id="{E1818C6B-BE7A-A843-8B2B-1ED94183D1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8563" y="4784948"/>
            <a:ext cx="564044" cy="52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0817915-1D23-194D-8BAA-18DCE8098577}"/>
                  </a:ext>
                </a:extLst>
              </p:cNvPr>
              <p:cNvSpPr txBox="1"/>
              <p:nvPr/>
            </p:nvSpPr>
            <p:spPr>
              <a:xfrm>
                <a:off x="1794057" y="5391777"/>
                <a:ext cx="1214450" cy="714106"/>
              </a:xfrm>
              <a:prstGeom prst="rect">
                <a:avLst/>
              </a:prstGeom>
              <a:noFill/>
            </p:spPr>
            <p:txBody>
              <a:bodyPr wrap="square" rtlCol="0">
                <a:spAutoFit/>
              </a:bodyPr>
              <a:lstStyle/>
              <a:p>
                <a:pPr algn="ctr">
                  <a:lnSpc>
                    <a:spcPct val="110000"/>
                  </a:lnSpc>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𝑖</m:t>
                          </m:r>
                        </m:sub>
                        <m:sup>
                          <m:r>
                            <a:rPr lang="en-US" sz="1200" b="0" i="1" smtClean="0">
                              <a:latin typeface="Cambria Math" panose="02040503050406030204" pitchFamily="18" charset="0"/>
                              <a:ea typeface="Cambria Math" panose="02040503050406030204" pitchFamily="18" charset="0"/>
                            </a:rPr>
                            <m:t>𝑉</m:t>
                          </m:r>
                        </m:sup>
                      </m:sSubSup>
                      <m:r>
                        <a:rPr lang="en-US" sz="1200" i="1">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𝑖</m:t>
                          </m:r>
                        </m:sub>
                        <m:sup>
                          <m:r>
                            <a:rPr lang="en-US" sz="1200" b="0" i="1" smtClean="0">
                              <a:latin typeface="Cambria Math" panose="02040503050406030204" pitchFamily="18" charset="0"/>
                              <a:ea typeface="Cambria Math" panose="02040503050406030204" pitchFamily="18" charset="0"/>
                            </a:rPr>
                            <m:t>𝐿</m:t>
                          </m:r>
                        </m:sup>
                      </m:sSubSup>
                    </m:oMath>
                  </m:oMathPara>
                </a14:m>
                <a:endParaRPr lang="en-US" sz="1200" dirty="0"/>
              </a:p>
              <a:p>
                <a:pPr>
                  <a:lnSpc>
                    <a:spcPct val="110000"/>
                  </a:lnSpc>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𝑃</m:t>
                          </m:r>
                        </m:e>
                        <m:sup>
                          <m:r>
                            <a:rPr lang="en-US" sz="1200" b="0" i="1" smtClean="0">
                              <a:latin typeface="Cambria Math" panose="02040503050406030204" pitchFamily="18" charset="0"/>
                            </a:rPr>
                            <m:t>𝑉</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𝑃</m:t>
                          </m:r>
                        </m:e>
                        <m:sup>
                          <m:r>
                            <a:rPr lang="en-US" sz="1200" b="0" i="1" smtClean="0">
                              <a:latin typeface="Cambria Math" panose="02040503050406030204" pitchFamily="18" charset="0"/>
                            </a:rPr>
                            <m:t>𝐿</m:t>
                          </m:r>
                        </m:sup>
                      </m:sSup>
                    </m:oMath>
                  </m:oMathPara>
                </a14:m>
                <a:endParaRPr lang="en-US" sz="1200" dirty="0"/>
              </a:p>
              <a:p>
                <a:pPr>
                  <a:lnSpc>
                    <a:spcPct val="110000"/>
                  </a:lnSpc>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𝑇</m:t>
                          </m:r>
                        </m:e>
                        <m:sup>
                          <m:r>
                            <a:rPr lang="en-US" sz="1200" b="0" i="1" smtClean="0">
                              <a:latin typeface="Cambria Math" panose="02040503050406030204" pitchFamily="18" charset="0"/>
                            </a:rPr>
                            <m:t>𝑉</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𝑇</m:t>
                          </m:r>
                        </m:e>
                        <m:sup>
                          <m:r>
                            <a:rPr lang="en-US" sz="1200" b="0" i="1" smtClean="0">
                              <a:latin typeface="Cambria Math" panose="02040503050406030204" pitchFamily="18" charset="0"/>
                            </a:rPr>
                            <m:t>𝐿</m:t>
                          </m:r>
                        </m:sup>
                      </m:sSup>
                    </m:oMath>
                  </m:oMathPara>
                </a14:m>
                <a:endParaRPr lang="en-US" sz="1200" dirty="0"/>
              </a:p>
            </p:txBody>
          </p:sp>
        </mc:Choice>
        <mc:Fallback xmlns="">
          <p:sp>
            <p:nvSpPr>
              <p:cNvPr id="43" name="TextBox 42">
                <a:extLst>
                  <a:ext uri="{FF2B5EF4-FFF2-40B4-BE49-F238E27FC236}">
                    <a16:creationId xmlns:a16="http://schemas.microsoft.com/office/drawing/2014/main" id="{E0817915-1D23-194D-8BAA-18DCE8098577}"/>
                  </a:ext>
                </a:extLst>
              </p:cNvPr>
              <p:cNvSpPr txBox="1">
                <a:spLocks noRot="1" noChangeAspect="1" noMove="1" noResize="1" noEditPoints="1" noAdjustHandles="1" noChangeArrowheads="1" noChangeShapeType="1" noTextEdit="1"/>
              </p:cNvSpPr>
              <p:nvPr/>
            </p:nvSpPr>
            <p:spPr>
              <a:xfrm>
                <a:off x="1794057" y="5391777"/>
                <a:ext cx="1214450" cy="714106"/>
              </a:xfrm>
              <a:prstGeom prst="rect">
                <a:avLst/>
              </a:prstGeom>
              <a:blipFill>
                <a:blip r:embed="rId8"/>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F420F513-447B-294A-B53F-1672491BE35A}"/>
              </a:ext>
            </a:extLst>
          </p:cNvPr>
          <p:cNvPicPr>
            <a:picLocks noChangeAspect="1"/>
          </p:cNvPicPr>
          <p:nvPr/>
        </p:nvPicPr>
        <p:blipFill>
          <a:blip r:embed="rId9"/>
          <a:stretch>
            <a:fillRect/>
          </a:stretch>
        </p:blipFill>
        <p:spPr>
          <a:xfrm>
            <a:off x="7343878" y="6320352"/>
            <a:ext cx="1407653" cy="550820"/>
          </a:xfrm>
          <a:prstGeom prst="rect">
            <a:avLst/>
          </a:prstGeom>
        </p:spPr>
      </p:pic>
      <p:pic>
        <p:nvPicPr>
          <p:cNvPr id="45" name="Picture 2" descr="The Python Logo | Python Software Foundation">
            <a:extLst>
              <a:ext uri="{FF2B5EF4-FFF2-40B4-BE49-F238E27FC236}">
                <a16:creationId xmlns:a16="http://schemas.microsoft.com/office/drawing/2014/main" id="{3F9A6736-4DD2-9B4A-9331-05CC8C148F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7636" y="6471011"/>
            <a:ext cx="1225158" cy="413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Pyomo">
            <a:extLst>
              <a:ext uri="{FF2B5EF4-FFF2-40B4-BE49-F238E27FC236}">
                <a16:creationId xmlns:a16="http://schemas.microsoft.com/office/drawing/2014/main" id="{B1AA3A6C-1CC9-B347-968E-48DC1A53E7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86641" y="6471011"/>
            <a:ext cx="1095885" cy="34739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DED7DAAF-07E2-6E4F-83BC-99C22C0E8DA5}"/>
              </a:ext>
            </a:extLst>
          </p:cNvPr>
          <p:cNvSpPr txBox="1"/>
          <p:nvPr/>
        </p:nvSpPr>
        <p:spPr>
          <a:xfrm>
            <a:off x="1148621" y="1655673"/>
            <a:ext cx="1661298" cy="369332"/>
          </a:xfrm>
          <a:prstGeom prst="rect">
            <a:avLst/>
          </a:prstGeom>
          <a:noFill/>
        </p:spPr>
        <p:txBody>
          <a:bodyPr wrap="square">
            <a:spAutoFit/>
          </a:bodyPr>
          <a:lstStyle/>
          <a:p>
            <a:pPr algn="ctr"/>
            <a:r>
              <a:rPr lang="en-US" b="1" dirty="0">
                <a:solidFill>
                  <a:schemeClr val="tx1"/>
                </a:solidFill>
              </a:rPr>
              <a:t>Experiments</a:t>
            </a:r>
          </a:p>
        </p:txBody>
      </p:sp>
      <p:sp>
        <p:nvSpPr>
          <p:cNvPr id="50" name="TextBox 49">
            <a:extLst>
              <a:ext uri="{FF2B5EF4-FFF2-40B4-BE49-F238E27FC236}">
                <a16:creationId xmlns:a16="http://schemas.microsoft.com/office/drawing/2014/main" id="{C33B76C6-71DC-624F-8E92-296F575C5359}"/>
              </a:ext>
            </a:extLst>
          </p:cNvPr>
          <p:cNvSpPr txBox="1"/>
          <p:nvPr/>
        </p:nvSpPr>
        <p:spPr>
          <a:xfrm>
            <a:off x="490700" y="4293891"/>
            <a:ext cx="2871835" cy="369332"/>
          </a:xfrm>
          <a:prstGeom prst="rect">
            <a:avLst/>
          </a:prstGeom>
          <a:noFill/>
        </p:spPr>
        <p:txBody>
          <a:bodyPr wrap="square">
            <a:spAutoFit/>
          </a:bodyPr>
          <a:lstStyle/>
          <a:p>
            <a:pPr algn="ctr"/>
            <a:r>
              <a:rPr lang="en-US" b="1" dirty="0">
                <a:solidFill>
                  <a:schemeClr val="tx1"/>
                </a:solidFill>
              </a:rPr>
              <a:t>Molecular Simulations</a:t>
            </a:r>
          </a:p>
        </p:txBody>
      </p:sp>
      <p:sp>
        <p:nvSpPr>
          <p:cNvPr id="6" name="Rectangle 5">
            <a:extLst>
              <a:ext uri="{FF2B5EF4-FFF2-40B4-BE49-F238E27FC236}">
                <a16:creationId xmlns:a16="http://schemas.microsoft.com/office/drawing/2014/main" id="{2ECA761E-D404-E84A-8A55-CF0EB7B8F07C}"/>
              </a:ext>
            </a:extLst>
          </p:cNvPr>
          <p:cNvSpPr/>
          <p:nvPr/>
        </p:nvSpPr>
        <p:spPr>
          <a:xfrm>
            <a:off x="434751" y="1615973"/>
            <a:ext cx="3050326" cy="46589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4EB05AA-AD73-8745-836D-165CB654592E}"/>
              </a:ext>
            </a:extLst>
          </p:cNvPr>
          <p:cNvSpPr/>
          <p:nvPr/>
        </p:nvSpPr>
        <p:spPr>
          <a:xfrm>
            <a:off x="8751531" y="1615972"/>
            <a:ext cx="3050326" cy="46589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6C6C5A9-EAE0-4F46-8DA7-41F83B73CD6E}"/>
              </a:ext>
            </a:extLst>
          </p:cNvPr>
          <p:cNvSpPr txBox="1"/>
          <p:nvPr/>
        </p:nvSpPr>
        <p:spPr>
          <a:xfrm>
            <a:off x="4348919" y="4027996"/>
            <a:ext cx="3429038" cy="646331"/>
          </a:xfrm>
          <a:prstGeom prst="rect">
            <a:avLst/>
          </a:prstGeom>
          <a:noFill/>
        </p:spPr>
        <p:txBody>
          <a:bodyPr wrap="square">
            <a:spAutoFit/>
          </a:bodyPr>
          <a:lstStyle/>
          <a:p>
            <a:pPr algn="ctr"/>
            <a:r>
              <a:rPr lang="en-US" b="1" dirty="0">
                <a:solidFill>
                  <a:schemeClr val="tx1"/>
                </a:solidFill>
              </a:rPr>
              <a:t>Thermodynamic Modeling &amp; Parameter Estimation</a:t>
            </a:r>
          </a:p>
        </p:txBody>
      </p:sp>
      <p:sp>
        <p:nvSpPr>
          <p:cNvPr id="53" name="Rectangle 52">
            <a:extLst>
              <a:ext uri="{FF2B5EF4-FFF2-40B4-BE49-F238E27FC236}">
                <a16:creationId xmlns:a16="http://schemas.microsoft.com/office/drawing/2014/main" id="{8B7C43F4-4E9D-5F40-A029-CE554DE52AA0}"/>
              </a:ext>
            </a:extLst>
          </p:cNvPr>
          <p:cNvSpPr/>
          <p:nvPr/>
        </p:nvSpPr>
        <p:spPr>
          <a:xfrm>
            <a:off x="4348919" y="4095078"/>
            <a:ext cx="3538770" cy="21798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28">
            <a:extLst>
              <a:ext uri="{FF2B5EF4-FFF2-40B4-BE49-F238E27FC236}">
                <a16:creationId xmlns:a16="http://schemas.microsoft.com/office/drawing/2014/main" id="{12DAFB42-582A-F54B-88BE-54564DC0BBBE}"/>
              </a:ext>
            </a:extLst>
          </p:cNvPr>
          <p:cNvSpPr/>
          <p:nvPr/>
        </p:nvSpPr>
        <p:spPr>
          <a:xfrm rot="16200000">
            <a:off x="3754037" y="4632508"/>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F3BA354-6D52-2E4E-99FC-180EA43C9381}"/>
              </a:ext>
            </a:extLst>
          </p:cNvPr>
          <p:cNvSpPr txBox="1"/>
          <p:nvPr/>
        </p:nvSpPr>
        <p:spPr>
          <a:xfrm>
            <a:off x="638835" y="6082578"/>
            <a:ext cx="2484797" cy="184666"/>
          </a:xfrm>
          <a:prstGeom prst="rect">
            <a:avLst/>
          </a:prstGeom>
          <a:noFill/>
        </p:spPr>
        <p:txBody>
          <a:bodyPr wrap="square">
            <a:spAutoFit/>
          </a:bodyPr>
          <a:lstStyle/>
          <a:p>
            <a:r>
              <a:rPr lang="en-US" sz="600" dirty="0"/>
              <a:t>Mullen, </a:t>
            </a:r>
            <a:r>
              <a:rPr lang="en-US" sz="600" dirty="0" err="1"/>
              <a:t>Corcelli</a:t>
            </a:r>
            <a:r>
              <a:rPr lang="en-US" sz="600" dirty="0"/>
              <a:t> &amp; </a:t>
            </a:r>
            <a:r>
              <a:rPr lang="en-US" sz="600" dirty="0" err="1"/>
              <a:t>Maginn</a:t>
            </a:r>
            <a:r>
              <a:rPr lang="en-US" sz="600" dirty="0"/>
              <a:t> (</a:t>
            </a:r>
            <a:r>
              <a:rPr lang="de-DE" sz="600" i="1" dirty="0"/>
              <a:t>2018</a:t>
            </a:r>
            <a:r>
              <a:rPr lang="en-US" sz="600" dirty="0"/>
              <a:t>), </a:t>
            </a:r>
            <a:r>
              <a:rPr lang="de-DE" sz="600" i="1" dirty="0"/>
              <a:t>: J. Phys. Chem. </a:t>
            </a:r>
            <a:r>
              <a:rPr lang="de-DE" sz="600" i="1" dirty="0" err="1"/>
              <a:t>Lett</a:t>
            </a:r>
            <a:r>
              <a:rPr lang="de-DE" sz="600" i="1" dirty="0"/>
              <a:t>.</a:t>
            </a:r>
            <a:endParaRPr lang="en-US" sz="600" dirty="0"/>
          </a:p>
        </p:txBody>
      </p:sp>
      <p:sp>
        <p:nvSpPr>
          <p:cNvPr id="56" name="TextBox 55">
            <a:extLst>
              <a:ext uri="{FF2B5EF4-FFF2-40B4-BE49-F238E27FC236}">
                <a16:creationId xmlns:a16="http://schemas.microsoft.com/office/drawing/2014/main" id="{D8A808C3-DEFB-8C47-BF4C-49CD020E8733}"/>
              </a:ext>
            </a:extLst>
          </p:cNvPr>
          <p:cNvSpPr txBox="1"/>
          <p:nvPr/>
        </p:nvSpPr>
        <p:spPr>
          <a:xfrm>
            <a:off x="490700" y="3933137"/>
            <a:ext cx="2871835" cy="276999"/>
          </a:xfrm>
          <a:prstGeom prst="rect">
            <a:avLst/>
          </a:prstGeom>
          <a:noFill/>
        </p:spPr>
        <p:txBody>
          <a:bodyPr wrap="square">
            <a:spAutoFit/>
          </a:bodyPr>
          <a:lstStyle/>
          <a:p>
            <a:r>
              <a:rPr lang="en-US" sz="600" dirty="0" err="1"/>
              <a:t>Turnaoglu</a:t>
            </a:r>
            <a:r>
              <a:rPr lang="en-US" sz="600" dirty="0"/>
              <a:t>, Ritchie &amp; </a:t>
            </a:r>
            <a:r>
              <a:rPr lang="en-US" sz="600" dirty="0" err="1"/>
              <a:t>Shiflett</a:t>
            </a:r>
            <a:r>
              <a:rPr lang="en-US" sz="600" dirty="0"/>
              <a:t> (2019), </a:t>
            </a:r>
            <a:r>
              <a:rPr lang="en-US" sz="600" i="1" dirty="0"/>
              <a:t>J. Chem. Eng. Data</a:t>
            </a:r>
          </a:p>
          <a:p>
            <a:r>
              <a:rPr lang="en-US" sz="600" dirty="0" err="1">
                <a:solidFill>
                  <a:srgbClr val="000000"/>
                </a:solidFill>
                <a:latin typeface="Arial" panose="020B0604020202020204" pitchFamily="34" charset="0"/>
                <a:ea typeface="Calibri" panose="020F0502020204030204" pitchFamily="34" charset="0"/>
                <a:cs typeface="Arial" panose="020B0604020202020204" pitchFamily="34" charset="0"/>
              </a:rPr>
              <a:t>Shiflett</a:t>
            </a:r>
            <a:r>
              <a:rPr lang="en-US" sz="600" dirty="0">
                <a:solidFill>
                  <a:srgbClr val="000000"/>
                </a:solidFill>
                <a:latin typeface="Arial" panose="020B0604020202020204" pitchFamily="34" charset="0"/>
                <a:ea typeface="Calibri" panose="020F0502020204030204" pitchFamily="34" charset="0"/>
                <a:cs typeface="Arial" panose="020B0604020202020204" pitchFamily="34" charset="0"/>
              </a:rPr>
              <a:t>, M. B. and </a:t>
            </a:r>
            <a:r>
              <a:rPr lang="en-US" sz="600" dirty="0" err="1">
                <a:solidFill>
                  <a:srgbClr val="000000"/>
                </a:solidFill>
                <a:latin typeface="Arial" panose="020B0604020202020204" pitchFamily="34" charset="0"/>
                <a:ea typeface="Calibri" panose="020F0502020204030204" pitchFamily="34" charset="0"/>
                <a:cs typeface="Arial" panose="020B0604020202020204" pitchFamily="34" charset="0"/>
              </a:rPr>
              <a:t>Yokozeki</a:t>
            </a:r>
            <a:r>
              <a:rPr lang="en-US" sz="600" dirty="0">
                <a:solidFill>
                  <a:srgbClr val="000000"/>
                </a:solidFill>
                <a:latin typeface="Arial" panose="020B0604020202020204" pitchFamily="34" charset="0"/>
                <a:ea typeface="Calibri" panose="020F0502020204030204" pitchFamily="34" charset="0"/>
                <a:cs typeface="Arial" panose="020B0604020202020204" pitchFamily="34" charset="0"/>
              </a:rPr>
              <a:t>, A. </a:t>
            </a:r>
            <a:r>
              <a:rPr lang="en-US" sz="600" i="1" dirty="0" err="1">
                <a:solidFill>
                  <a:srgbClr val="000000"/>
                </a:solidFill>
                <a:latin typeface="Arial" panose="020B0604020202020204" pitchFamily="34" charset="0"/>
                <a:ea typeface="Calibri" panose="020F0502020204030204" pitchFamily="34" charset="0"/>
                <a:cs typeface="Arial" panose="020B0604020202020204" pitchFamily="34" charset="0"/>
              </a:rPr>
              <a:t>Chimica</a:t>
            </a:r>
            <a:r>
              <a:rPr lang="en-US" sz="6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600" i="1" dirty="0" err="1">
                <a:solidFill>
                  <a:srgbClr val="000000"/>
                </a:solidFill>
                <a:latin typeface="Arial" panose="020B0604020202020204" pitchFamily="34" charset="0"/>
                <a:ea typeface="Calibri" panose="020F0502020204030204" pitchFamily="34" charset="0"/>
                <a:cs typeface="Arial" panose="020B0604020202020204" pitchFamily="34" charset="0"/>
              </a:rPr>
              <a:t>Oggi</a:t>
            </a:r>
            <a:r>
              <a:rPr lang="en-US" sz="600" i="1" dirty="0">
                <a:solidFill>
                  <a:srgbClr val="000000"/>
                </a:solidFill>
                <a:latin typeface="Arial" panose="020B0604020202020204" pitchFamily="34" charset="0"/>
                <a:ea typeface="Calibri" panose="020F0502020204030204" pitchFamily="34" charset="0"/>
                <a:cs typeface="Arial" panose="020B0604020202020204" pitchFamily="34" charset="0"/>
              </a:rPr>
              <a:t> - Chemistry Today</a:t>
            </a:r>
            <a:r>
              <a:rPr lang="en-US" sz="600" dirty="0">
                <a:solidFill>
                  <a:srgbClr val="000000"/>
                </a:solidFill>
                <a:latin typeface="Arial" panose="020B0604020202020204" pitchFamily="34" charset="0"/>
                <a:ea typeface="Calibri" panose="020F0502020204030204" pitchFamily="34" charset="0"/>
                <a:cs typeface="Arial" panose="020B0604020202020204" pitchFamily="34" charset="0"/>
              </a:rPr>
              <a:t>, 24(2). (2006).</a:t>
            </a:r>
          </a:p>
        </p:txBody>
      </p:sp>
      <p:sp>
        <p:nvSpPr>
          <p:cNvPr id="57" name="Rectangle 56">
            <a:extLst>
              <a:ext uri="{FF2B5EF4-FFF2-40B4-BE49-F238E27FC236}">
                <a16:creationId xmlns:a16="http://schemas.microsoft.com/office/drawing/2014/main" id="{6C78C840-7AC1-A042-A13A-171CB94ACA8C}"/>
              </a:ext>
            </a:extLst>
          </p:cNvPr>
          <p:cNvSpPr/>
          <p:nvPr/>
        </p:nvSpPr>
        <p:spPr>
          <a:xfrm>
            <a:off x="4356090" y="1615973"/>
            <a:ext cx="3538770" cy="2377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Down 28">
            <a:extLst>
              <a:ext uri="{FF2B5EF4-FFF2-40B4-BE49-F238E27FC236}">
                <a16:creationId xmlns:a16="http://schemas.microsoft.com/office/drawing/2014/main" id="{E76410D7-B3D9-3347-973F-7C362D99B7A5}"/>
              </a:ext>
            </a:extLst>
          </p:cNvPr>
          <p:cNvSpPr/>
          <p:nvPr/>
        </p:nvSpPr>
        <p:spPr>
          <a:xfrm rot="5400000">
            <a:off x="8150885" y="2425900"/>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28">
            <a:extLst>
              <a:ext uri="{FF2B5EF4-FFF2-40B4-BE49-F238E27FC236}">
                <a16:creationId xmlns:a16="http://schemas.microsoft.com/office/drawing/2014/main" id="{D467CE6D-0819-BE42-8043-1AAF51B170FC}"/>
              </a:ext>
            </a:extLst>
          </p:cNvPr>
          <p:cNvSpPr/>
          <p:nvPr/>
        </p:nvSpPr>
        <p:spPr>
          <a:xfrm rot="5400000">
            <a:off x="3738033" y="2479974"/>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6379B40-8983-A94C-A741-67F5E39843FB}"/>
              </a:ext>
            </a:extLst>
          </p:cNvPr>
          <p:cNvSpPr txBox="1"/>
          <p:nvPr/>
        </p:nvSpPr>
        <p:spPr>
          <a:xfrm>
            <a:off x="4356090" y="1625383"/>
            <a:ext cx="3429038" cy="646331"/>
          </a:xfrm>
          <a:prstGeom prst="rect">
            <a:avLst/>
          </a:prstGeom>
          <a:noFill/>
        </p:spPr>
        <p:txBody>
          <a:bodyPr wrap="square">
            <a:spAutoFit/>
          </a:bodyPr>
          <a:lstStyle/>
          <a:p>
            <a:pPr algn="ctr"/>
            <a:r>
              <a:rPr lang="en-US" b="1" dirty="0">
                <a:solidFill>
                  <a:schemeClr val="tx1"/>
                </a:solidFill>
              </a:rPr>
              <a:t>Thermophysical Property Targets &amp; IL Design</a:t>
            </a:r>
          </a:p>
        </p:txBody>
      </p:sp>
      <p:sp>
        <p:nvSpPr>
          <p:cNvPr id="61" name="TextBox 60">
            <a:extLst>
              <a:ext uri="{FF2B5EF4-FFF2-40B4-BE49-F238E27FC236}">
                <a16:creationId xmlns:a16="http://schemas.microsoft.com/office/drawing/2014/main" id="{5E318C69-FA2F-D146-A17F-4633A3872BE1}"/>
              </a:ext>
            </a:extLst>
          </p:cNvPr>
          <p:cNvSpPr txBox="1"/>
          <p:nvPr/>
        </p:nvSpPr>
        <p:spPr>
          <a:xfrm>
            <a:off x="8765873" y="1731354"/>
            <a:ext cx="3050326" cy="369332"/>
          </a:xfrm>
          <a:prstGeom prst="rect">
            <a:avLst/>
          </a:prstGeom>
          <a:noFill/>
        </p:spPr>
        <p:txBody>
          <a:bodyPr wrap="square">
            <a:spAutoFit/>
          </a:bodyPr>
          <a:lstStyle/>
          <a:p>
            <a:pPr algn="ctr"/>
            <a:r>
              <a:rPr lang="en-US" b="1" dirty="0">
                <a:solidFill>
                  <a:schemeClr val="tx1"/>
                </a:solidFill>
              </a:rPr>
              <a:t>Process Design</a:t>
            </a:r>
          </a:p>
        </p:txBody>
      </p:sp>
      <p:sp>
        <p:nvSpPr>
          <p:cNvPr id="62" name="TextBox 61">
            <a:extLst>
              <a:ext uri="{FF2B5EF4-FFF2-40B4-BE49-F238E27FC236}">
                <a16:creationId xmlns:a16="http://schemas.microsoft.com/office/drawing/2014/main" id="{3BCEA543-7668-8243-A978-6CCCE08FFBC6}"/>
              </a:ext>
            </a:extLst>
          </p:cNvPr>
          <p:cNvSpPr txBox="1"/>
          <p:nvPr/>
        </p:nvSpPr>
        <p:spPr>
          <a:xfrm>
            <a:off x="8786641" y="3551732"/>
            <a:ext cx="3050326" cy="646331"/>
          </a:xfrm>
          <a:prstGeom prst="rect">
            <a:avLst/>
          </a:prstGeom>
          <a:noFill/>
        </p:spPr>
        <p:txBody>
          <a:bodyPr wrap="square">
            <a:spAutoFit/>
          </a:bodyPr>
          <a:lstStyle/>
          <a:p>
            <a:pPr algn="ctr"/>
            <a:r>
              <a:rPr lang="en-US" b="1" dirty="0">
                <a:solidFill>
                  <a:schemeClr val="tx1"/>
                </a:solidFill>
              </a:rPr>
              <a:t>Technoeconomic</a:t>
            </a:r>
          </a:p>
          <a:p>
            <a:pPr algn="ctr"/>
            <a:r>
              <a:rPr lang="en-US" b="1" dirty="0">
                <a:solidFill>
                  <a:schemeClr val="tx1"/>
                </a:solidFill>
              </a:rPr>
              <a:t>Analysis</a:t>
            </a:r>
          </a:p>
        </p:txBody>
      </p:sp>
      <p:pic>
        <p:nvPicPr>
          <p:cNvPr id="64" name="Picture 63">
            <a:extLst>
              <a:ext uri="{FF2B5EF4-FFF2-40B4-BE49-F238E27FC236}">
                <a16:creationId xmlns:a16="http://schemas.microsoft.com/office/drawing/2014/main" id="{C03E701A-F698-B445-B1EE-7C8E9C71D998}"/>
              </a:ext>
            </a:extLst>
          </p:cNvPr>
          <p:cNvPicPr>
            <a:picLocks noChangeAspect="1"/>
          </p:cNvPicPr>
          <p:nvPr/>
        </p:nvPicPr>
        <p:blipFill>
          <a:blip r:embed="rId12"/>
          <a:stretch>
            <a:fillRect/>
          </a:stretch>
        </p:blipFill>
        <p:spPr>
          <a:xfrm>
            <a:off x="8903323" y="4276251"/>
            <a:ext cx="2790468" cy="1820494"/>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921EE5F-7E74-C043-AF0F-1162E1C91365}"/>
                  </a:ext>
                </a:extLst>
              </p:cNvPr>
              <p:cNvSpPr txBox="1"/>
              <p:nvPr/>
            </p:nvSpPr>
            <p:spPr>
              <a:xfrm>
                <a:off x="6385314" y="5080551"/>
                <a:ext cx="1540380" cy="211896"/>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𝑚</m:t>
                          </m:r>
                        </m:sub>
                      </m:sSub>
                      <m:r>
                        <a:rPr lang="en-US" sz="800" b="0" i="1" smtClean="0">
                          <a:solidFill>
                            <a:schemeClr val="tx1"/>
                          </a:solidFill>
                          <a:latin typeface="Cambria Math" panose="02040503050406030204" pitchFamily="18" charset="0"/>
                        </a:rPr>
                        <m:t>=</m:t>
                      </m:r>
                      <m:nary>
                        <m:naryPr>
                          <m:chr m:val="∑"/>
                          <m:supHide m:val="on"/>
                          <m:ctrlPr>
                            <a:rPr lang="en-US" sz="800" b="0" i="1" smtClean="0">
                              <a:solidFill>
                                <a:schemeClr val="tx1"/>
                              </a:solidFill>
                              <a:latin typeface="Cambria Math" panose="02040503050406030204" pitchFamily="18" charset="0"/>
                            </a:rPr>
                          </m:ctrlPr>
                        </m:naryPr>
                        <m:sub>
                          <m:r>
                            <m:rPr>
                              <m:brk m:alnAt="7"/>
                            </m:rPr>
                            <a:rPr lang="en-US" sz="800" b="0" i="1" smtClean="0">
                              <a:solidFill>
                                <a:schemeClr val="tx1"/>
                              </a:solidFill>
                              <a:latin typeface="Cambria Math" panose="02040503050406030204" pitchFamily="18" charset="0"/>
                            </a:rPr>
                            <m:t>𝑖</m:t>
                          </m:r>
                        </m:sub>
                        <m:sup/>
                        <m:e>
                          <m:nary>
                            <m:naryPr>
                              <m:chr m:val="∑"/>
                              <m:supHide m:val="on"/>
                              <m:ctrlPr>
                                <a:rPr lang="en-US" sz="800" b="0" i="1" smtClean="0">
                                  <a:solidFill>
                                    <a:schemeClr val="tx1"/>
                                  </a:solidFill>
                                  <a:latin typeface="Cambria Math" panose="02040503050406030204" pitchFamily="18" charset="0"/>
                                </a:rPr>
                              </m:ctrlPr>
                            </m:naryPr>
                            <m:sub>
                              <m:r>
                                <m:rPr>
                                  <m:brk m:alnAt="7"/>
                                </m:rPr>
                                <a:rPr lang="en-US" sz="800" b="0" i="1" smtClean="0">
                                  <a:solidFill>
                                    <a:schemeClr val="tx1"/>
                                  </a:solidFill>
                                  <a:latin typeface="Cambria Math" panose="02040503050406030204" pitchFamily="18" charset="0"/>
                                </a:rPr>
                                <m:t>𝑗</m:t>
                              </m:r>
                            </m:sub>
                            <m:sup/>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𝑦</m:t>
                                  </m:r>
                                </m:e>
                                <m:sub>
                                  <m:r>
                                    <a:rPr lang="en-US" sz="800" b="0" i="1" smtClean="0">
                                      <a:solidFill>
                                        <a:schemeClr val="tx1"/>
                                      </a:solidFill>
                                      <a:latin typeface="Cambria Math" panose="02040503050406030204" pitchFamily="18" charset="0"/>
                                    </a:rPr>
                                    <m:t>𝑖</m:t>
                                  </m:r>
                                </m:sub>
                              </m:sSub>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𝑦</m:t>
                                  </m:r>
                                </m:e>
                                <m:sub>
                                  <m:r>
                                    <a:rPr lang="en-US" sz="800" b="0" i="1" smtClean="0">
                                      <a:solidFill>
                                        <a:schemeClr val="tx1"/>
                                      </a:solidFill>
                                      <a:latin typeface="Cambria Math" panose="02040503050406030204" pitchFamily="18" charset="0"/>
                                    </a:rPr>
                                    <m:t>𝑗</m:t>
                                  </m:r>
                                </m:sub>
                              </m:sSub>
                            </m:e>
                          </m:nary>
                          <m:rad>
                            <m:radPr>
                              <m:degHide m:val="on"/>
                              <m:ctrlPr>
                                <a:rPr lang="en-US" sz="800" i="1">
                                  <a:solidFill>
                                    <a:schemeClr val="tx1"/>
                                  </a:solidFill>
                                  <a:latin typeface="Cambria Math" panose="02040503050406030204" pitchFamily="18" charset="0"/>
                                </a:rPr>
                              </m:ctrlPr>
                            </m:radPr>
                            <m:deg/>
                            <m:e>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𝑖</m:t>
                                  </m:r>
                                </m:sub>
                              </m:sSub>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𝑗</m:t>
                                  </m:r>
                                </m:sub>
                              </m:sSub>
                            </m:e>
                          </m:rad>
                          <m:r>
                            <a:rPr lang="en-US" sz="800" b="0" i="1" smtClean="0">
                              <a:solidFill>
                                <a:schemeClr val="tx1"/>
                              </a:solidFill>
                              <a:latin typeface="Cambria Math" panose="02040503050406030204" pitchFamily="18" charset="0"/>
                            </a:rPr>
                            <m:t>(1−</m:t>
                          </m:r>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ea typeface="Cambria Math" panose="02040503050406030204" pitchFamily="18" charset="0"/>
                                </a:rPr>
                                <m:t>𝜿</m:t>
                              </m:r>
                            </m:e>
                            <m:sub>
                              <m:r>
                                <a:rPr lang="en-US" sz="800" b="1" i="1" smtClean="0">
                                  <a:solidFill>
                                    <a:schemeClr val="tx1"/>
                                  </a:solidFill>
                                  <a:latin typeface="Cambria Math" panose="02040503050406030204" pitchFamily="18" charset="0"/>
                                </a:rPr>
                                <m:t>𝒊𝒋</m:t>
                              </m:r>
                            </m:sub>
                          </m:sSub>
                          <m:r>
                            <a:rPr lang="en-US" sz="800" b="0" i="1" smtClean="0">
                              <a:solidFill>
                                <a:schemeClr val="tx1"/>
                              </a:solidFill>
                              <a:latin typeface="Cambria Math" panose="02040503050406030204" pitchFamily="18" charset="0"/>
                            </a:rPr>
                            <m:t>)</m:t>
                          </m:r>
                        </m:e>
                      </m:nary>
                    </m:oMath>
                  </m:oMathPara>
                </a14:m>
                <a:endParaRPr lang="en-US" sz="800" dirty="0">
                  <a:solidFill>
                    <a:schemeClr val="tx1"/>
                  </a:solidFill>
                </a:endParaRPr>
              </a:p>
            </p:txBody>
          </p:sp>
        </mc:Choice>
        <mc:Fallback xmlns="">
          <p:sp>
            <p:nvSpPr>
              <p:cNvPr id="48" name="TextBox 47">
                <a:extLst>
                  <a:ext uri="{FF2B5EF4-FFF2-40B4-BE49-F238E27FC236}">
                    <a16:creationId xmlns:a16="http://schemas.microsoft.com/office/drawing/2014/main" id="{A921EE5F-7E74-C043-AF0F-1162E1C91365}"/>
                  </a:ext>
                </a:extLst>
              </p:cNvPr>
              <p:cNvSpPr txBox="1">
                <a:spLocks noRot="1" noChangeAspect="1" noMove="1" noResize="1" noEditPoints="1" noAdjustHandles="1" noChangeArrowheads="1" noChangeShapeType="1" noTextEdit="1"/>
              </p:cNvSpPr>
              <p:nvPr/>
            </p:nvSpPr>
            <p:spPr>
              <a:xfrm>
                <a:off x="6385314" y="5080551"/>
                <a:ext cx="1540380" cy="211896"/>
              </a:xfrm>
              <a:prstGeom prst="rect">
                <a:avLst/>
              </a:prstGeom>
              <a:blipFill>
                <a:blip r:embed="rId15"/>
                <a:stretch>
                  <a:fillRect l="-3279" t="-188889" b="-305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354CD36-D88B-8B42-85C0-FF163A23090E}"/>
                  </a:ext>
                </a:extLst>
              </p:cNvPr>
              <p:cNvSpPr txBox="1"/>
              <p:nvPr/>
            </p:nvSpPr>
            <p:spPr>
              <a:xfrm>
                <a:off x="6296743" y="4777843"/>
                <a:ext cx="1710460" cy="1575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𝑃</m:t>
                      </m:r>
                      <m:r>
                        <a:rPr lang="en-US" sz="800" b="0" i="1" smtClean="0">
                          <a:solidFill>
                            <a:schemeClr val="tx1"/>
                          </a:solidFill>
                          <a:latin typeface="Cambria Math" panose="02040503050406030204" pitchFamily="18" charset="0"/>
                        </a:rPr>
                        <m:t>=</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𝑅𝑇</m:t>
                          </m:r>
                        </m:num>
                        <m:den>
                          <m:r>
                            <a:rPr lang="en-US" sz="800" b="0" i="1" smtClean="0">
                              <a:solidFill>
                                <a:schemeClr val="tx1"/>
                              </a:solidFill>
                              <a:latin typeface="Cambria Math" panose="02040503050406030204" pitchFamily="18" charset="0"/>
                            </a:rPr>
                            <m:t>𝑉</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𝑏</m:t>
                          </m:r>
                        </m:den>
                      </m:f>
                      <m:r>
                        <a:rPr lang="en-US" sz="800" b="0" i="1" smtClean="0">
                          <a:solidFill>
                            <a:schemeClr val="tx1"/>
                          </a:solidFill>
                          <a:latin typeface="Cambria Math" panose="02040503050406030204" pitchFamily="18" charset="0"/>
                        </a:rPr>
                        <m:t>−</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𝑎</m:t>
                          </m:r>
                        </m:num>
                        <m:den>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𝑉</m:t>
                              </m:r>
                            </m:e>
                            <m:sup>
                              <m:r>
                                <a:rPr lang="en-US" sz="800" b="0" i="1" smtClean="0">
                                  <a:solidFill>
                                    <a:schemeClr val="tx1"/>
                                  </a:solidFill>
                                  <a:latin typeface="Cambria Math" panose="02040503050406030204" pitchFamily="18" charset="0"/>
                                </a:rPr>
                                <m:t>2</m:t>
                              </m:r>
                            </m:sup>
                          </m:sSup>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𝑢𝑏𝑉</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𝑤</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𝑏</m:t>
                              </m:r>
                            </m:e>
                            <m:sup>
                              <m:r>
                                <a:rPr lang="en-US" sz="800" b="0" i="1" smtClean="0">
                                  <a:solidFill>
                                    <a:schemeClr val="tx1"/>
                                  </a:solidFill>
                                  <a:latin typeface="Cambria Math" panose="02040503050406030204" pitchFamily="18" charset="0"/>
                                </a:rPr>
                                <m:t>2</m:t>
                              </m:r>
                            </m:sup>
                          </m:sSup>
                        </m:den>
                      </m:f>
                    </m:oMath>
                  </m:oMathPara>
                </a14:m>
                <a:endParaRPr lang="en-US" sz="800" dirty="0">
                  <a:solidFill>
                    <a:schemeClr val="tx1"/>
                  </a:solidFill>
                </a:endParaRPr>
              </a:p>
            </p:txBody>
          </p:sp>
        </mc:Choice>
        <mc:Fallback xmlns="">
          <p:sp>
            <p:nvSpPr>
              <p:cNvPr id="65" name="TextBox 64">
                <a:extLst>
                  <a:ext uri="{FF2B5EF4-FFF2-40B4-BE49-F238E27FC236}">
                    <a16:creationId xmlns:a16="http://schemas.microsoft.com/office/drawing/2014/main" id="{6354CD36-D88B-8B42-85C0-FF163A23090E}"/>
                  </a:ext>
                </a:extLst>
              </p:cNvPr>
              <p:cNvSpPr txBox="1">
                <a:spLocks noRot="1" noChangeAspect="1" noMove="1" noResize="1" noEditPoints="1" noAdjustHandles="1" noChangeArrowheads="1" noChangeShapeType="1" noTextEdit="1"/>
              </p:cNvSpPr>
              <p:nvPr/>
            </p:nvSpPr>
            <p:spPr>
              <a:xfrm>
                <a:off x="6296743" y="4777843"/>
                <a:ext cx="1710460" cy="157510"/>
              </a:xfrm>
              <a:prstGeom prst="rect">
                <a:avLst/>
              </a:prstGeom>
              <a:blipFill>
                <a:blip r:embed="rId16"/>
                <a:stretch>
                  <a:fillRect b="-6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BDA7BC5-E9C1-4E49-85F8-A3B6DA9C509C}"/>
                  </a:ext>
                </a:extLst>
              </p:cNvPr>
              <p:cNvSpPr txBox="1"/>
              <p:nvPr/>
            </p:nvSpPr>
            <p:spPr>
              <a:xfrm>
                <a:off x="6657460" y="5980175"/>
                <a:ext cx="885098" cy="17076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𝑏</m:t>
                          </m:r>
                        </m:e>
                        <m:sub>
                          <m:r>
                            <a:rPr lang="en-US" sz="800" i="1">
                              <a:solidFill>
                                <a:schemeClr val="tx1"/>
                              </a:solidFill>
                              <a:latin typeface="Cambria Math" panose="02040503050406030204" pitchFamily="18" charset="0"/>
                            </a:rPr>
                            <m:t>𝑚</m:t>
                          </m:r>
                        </m:sub>
                      </m:sSub>
                      <m:r>
                        <a:rPr lang="en-US" sz="800" i="1">
                          <a:solidFill>
                            <a:schemeClr val="tx1"/>
                          </a:solidFill>
                          <a:latin typeface="Cambria Math" panose="02040503050406030204" pitchFamily="18" charset="0"/>
                        </a:rPr>
                        <m:t> </m:t>
                      </m:r>
                      <m:nary>
                        <m:naryPr>
                          <m:chr m:val="∑"/>
                          <m:limLoc m:val="subSup"/>
                          <m:ctrlPr>
                            <a:rPr lang="en-US" sz="800" i="1" smtClean="0">
                              <a:solidFill>
                                <a:schemeClr val="tx1"/>
                              </a:solidFill>
                              <a:latin typeface="Cambria Math" panose="02040503050406030204" pitchFamily="18" charset="0"/>
                            </a:rPr>
                          </m:ctrlPr>
                        </m:naryPr>
                        <m:sub>
                          <m:r>
                            <m:rPr>
                              <m:brk m:alnAt="23"/>
                            </m:rPr>
                            <a:rPr lang="en-US" sz="800" b="0" i="1" smtClean="0">
                              <a:solidFill>
                                <a:schemeClr val="tx1"/>
                              </a:solidFill>
                              <a:latin typeface="Cambria Math" panose="02040503050406030204" pitchFamily="18" charset="0"/>
                            </a:rPr>
                            <m:t>𝑖</m:t>
                          </m:r>
                          <m:r>
                            <a:rPr lang="en-US" sz="800" b="0" i="1" smtClean="0">
                              <a:solidFill>
                                <a:schemeClr val="tx1"/>
                              </a:solidFill>
                              <a:latin typeface="Cambria Math" panose="02040503050406030204" pitchFamily="18" charset="0"/>
                            </a:rPr>
                            <m:t>=1</m:t>
                          </m:r>
                        </m:sub>
                        <m:sup>
                          <m:r>
                            <a:rPr lang="en-US" sz="800" b="0" i="1" smtClean="0">
                              <a:solidFill>
                                <a:schemeClr val="tx1"/>
                              </a:solidFill>
                              <a:latin typeface="Cambria Math" panose="02040503050406030204" pitchFamily="18" charset="0"/>
                            </a:rPr>
                            <m:t>𝑁</m:t>
                          </m:r>
                        </m:sup>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𝑖</m:t>
                              </m:r>
                            </m:sub>
                          </m:sSub>
                        </m:e>
                      </m:nary>
                      <m:r>
                        <a:rPr lang="en-US" sz="800" b="0" i="1" smtClean="0">
                          <a:solidFill>
                            <a:schemeClr val="tx1"/>
                          </a:solidFill>
                          <a:latin typeface="Cambria Math" panose="02040503050406030204" pitchFamily="18" charset="0"/>
                        </a:rPr>
                        <m:t>=1</m:t>
                      </m:r>
                    </m:oMath>
                  </m:oMathPara>
                </a14:m>
                <a:endParaRPr lang="en-US" sz="800" dirty="0">
                  <a:solidFill>
                    <a:schemeClr val="tx1"/>
                  </a:solidFill>
                </a:endParaRPr>
              </a:p>
            </p:txBody>
          </p:sp>
        </mc:Choice>
        <mc:Fallback xmlns="">
          <p:sp>
            <p:nvSpPr>
              <p:cNvPr id="67" name="TextBox 66">
                <a:extLst>
                  <a:ext uri="{FF2B5EF4-FFF2-40B4-BE49-F238E27FC236}">
                    <a16:creationId xmlns:a16="http://schemas.microsoft.com/office/drawing/2014/main" id="{0BDA7BC5-E9C1-4E49-85F8-A3B6DA9C509C}"/>
                  </a:ext>
                </a:extLst>
              </p:cNvPr>
              <p:cNvSpPr txBox="1">
                <a:spLocks noRot="1" noChangeAspect="1" noMove="1" noResize="1" noEditPoints="1" noAdjustHandles="1" noChangeArrowheads="1" noChangeShapeType="1" noTextEdit="1"/>
              </p:cNvSpPr>
              <p:nvPr/>
            </p:nvSpPr>
            <p:spPr>
              <a:xfrm>
                <a:off x="6657460" y="5980175"/>
                <a:ext cx="885098" cy="170760"/>
              </a:xfrm>
              <a:prstGeom prst="rect">
                <a:avLst/>
              </a:prstGeom>
              <a:blipFill>
                <a:blip r:embed="rId17"/>
                <a:stretch>
                  <a:fillRect l="-14286" t="-226667" b="-38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88216B-CD65-0044-84FB-D395FEBB8E30}"/>
                  </a:ext>
                </a:extLst>
              </p:cNvPr>
              <p:cNvSpPr txBox="1"/>
              <p:nvPr/>
            </p:nvSpPr>
            <p:spPr>
              <a:xfrm>
                <a:off x="6440707" y="5381541"/>
                <a:ext cx="1452055" cy="19886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𝑎</m:t>
                          </m:r>
                        </m:e>
                        <m:sub>
                          <m:r>
                            <a:rPr lang="en-US" sz="800" b="0" i="1" smtClean="0">
                              <a:solidFill>
                                <a:schemeClr val="tx1"/>
                              </a:solidFill>
                              <a:latin typeface="Cambria Math" panose="02040503050406030204" pitchFamily="18" charset="0"/>
                            </a:rPr>
                            <m:t>𝑗</m:t>
                          </m:r>
                        </m:sub>
                      </m:sSub>
                      <m:r>
                        <a:rPr lang="en-US" sz="800" b="0" i="1" smtClean="0">
                          <a:solidFill>
                            <a:schemeClr val="tx1"/>
                          </a:solidFill>
                          <a:latin typeface="Cambria Math" panose="02040503050406030204" pitchFamily="18" charset="0"/>
                        </a:rPr>
                        <m:t>=0.421875</m:t>
                      </m:r>
                      <m:f>
                        <m:fPr>
                          <m:ctrlPr>
                            <a:rPr lang="en-US" sz="800" b="0" i="1" smtClean="0">
                              <a:solidFill>
                                <a:schemeClr val="tx1"/>
                              </a:solidFill>
                              <a:latin typeface="Cambria Math" panose="02040503050406030204" pitchFamily="18" charset="0"/>
                            </a:rPr>
                          </m:ctrlPr>
                        </m:fPr>
                        <m:num>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𝑅</m:t>
                              </m:r>
                            </m:e>
                            <m:sup>
                              <m:r>
                                <a:rPr lang="en-US" sz="800" b="0" i="1" smtClean="0">
                                  <a:solidFill>
                                    <a:schemeClr val="tx1"/>
                                  </a:solidFill>
                                  <a:latin typeface="Cambria Math" panose="02040503050406030204" pitchFamily="18" charset="0"/>
                                </a:rPr>
                                <m:t>2</m:t>
                              </m:r>
                            </m:sup>
                          </m:sSup>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𝐶𝑗</m:t>
                              </m:r>
                            </m:sub>
                            <m:sup>
                              <m:r>
                                <a:rPr lang="en-US" sz="800" b="0" i="1" smtClean="0">
                                  <a:solidFill>
                                    <a:schemeClr val="tx1"/>
                                  </a:solidFill>
                                  <a:latin typeface="Cambria Math" panose="02040503050406030204" pitchFamily="18" charset="0"/>
                                </a:rPr>
                                <m:t>2</m:t>
                              </m:r>
                            </m:sup>
                          </m:sSubSup>
                        </m:num>
                        <m:den>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𝑃</m:t>
                              </m:r>
                            </m:e>
                            <m:sub>
                              <m:r>
                                <a:rPr lang="en-US" sz="800" b="0" i="1" smtClean="0">
                                  <a:solidFill>
                                    <a:schemeClr val="tx1"/>
                                  </a:solidFill>
                                  <a:latin typeface="Cambria Math" panose="02040503050406030204" pitchFamily="18" charset="0"/>
                                </a:rPr>
                                <m:t>𝐶𝑗</m:t>
                              </m:r>
                            </m:sub>
                          </m:sSub>
                        </m:den>
                      </m:f>
                      <m:sSub>
                        <m:sSubPr>
                          <m:ctrlPr>
                            <a:rPr lang="en-US" sz="800" b="0" i="1" smtClean="0">
                              <a:solidFill>
                                <a:schemeClr val="tx1"/>
                              </a:solidFill>
                              <a:latin typeface="Cambria Math" panose="02040503050406030204" pitchFamily="18" charset="0"/>
                              <a:ea typeface="Cambria Math" panose="02040503050406030204" pitchFamily="18" charset="0"/>
                            </a:rPr>
                          </m:ctrlPr>
                        </m:sSubPr>
                        <m:e>
                          <m:r>
                            <a:rPr lang="en-US" sz="800" i="1">
                              <a:solidFill>
                                <a:schemeClr val="tx1"/>
                              </a:solidFill>
                              <a:latin typeface="Cambria Math" panose="02040503050406030204" pitchFamily="18" charset="0"/>
                              <a:ea typeface="Cambria Math" panose="02040503050406030204" pitchFamily="18" charset="0"/>
                            </a:rPr>
                            <m:t>𝛼</m:t>
                          </m:r>
                        </m:e>
                        <m:sub>
                          <m:r>
                            <a:rPr lang="en-US" sz="800" b="0" i="1" smtClean="0">
                              <a:solidFill>
                                <a:schemeClr val="tx1"/>
                              </a:solidFill>
                              <a:latin typeface="Cambria Math" panose="02040503050406030204" pitchFamily="18" charset="0"/>
                              <a:ea typeface="Cambria Math" panose="02040503050406030204" pitchFamily="18" charset="0"/>
                            </a:rPr>
                            <m:t>𝑗</m:t>
                          </m:r>
                        </m:sub>
                      </m:sSub>
                    </m:oMath>
                  </m:oMathPara>
                </a14:m>
                <a:endParaRPr lang="en-US" sz="800" dirty="0">
                  <a:solidFill>
                    <a:schemeClr val="tx1"/>
                  </a:solidFill>
                </a:endParaRPr>
              </a:p>
            </p:txBody>
          </p:sp>
        </mc:Choice>
        <mc:Fallback xmlns="">
          <p:sp>
            <p:nvSpPr>
              <p:cNvPr id="68" name="TextBox 67">
                <a:extLst>
                  <a:ext uri="{FF2B5EF4-FFF2-40B4-BE49-F238E27FC236}">
                    <a16:creationId xmlns:a16="http://schemas.microsoft.com/office/drawing/2014/main" id="{F888216B-CD65-0044-84FB-D395FEBB8E30}"/>
                  </a:ext>
                </a:extLst>
              </p:cNvPr>
              <p:cNvSpPr txBox="1">
                <a:spLocks noRot="1" noChangeAspect="1" noMove="1" noResize="1" noEditPoints="1" noAdjustHandles="1" noChangeArrowheads="1" noChangeShapeType="1" noTextEdit="1"/>
              </p:cNvSpPr>
              <p:nvPr/>
            </p:nvSpPr>
            <p:spPr>
              <a:xfrm>
                <a:off x="6440707" y="5381541"/>
                <a:ext cx="1452055" cy="198863"/>
              </a:xfrm>
              <a:prstGeom prst="rect">
                <a:avLst/>
              </a:prstGeom>
              <a:blipFill>
                <a:blip r:embed="rId18"/>
                <a:stretch>
                  <a:fillRect b="-588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7030958-BA17-FC45-B577-BFD4195D6714}"/>
                  </a:ext>
                </a:extLst>
              </p:cNvPr>
              <p:cNvSpPr txBox="1"/>
              <p:nvPr/>
            </p:nvSpPr>
            <p:spPr>
              <a:xfrm>
                <a:off x="6356043" y="5712357"/>
                <a:ext cx="1608582" cy="182097"/>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𝑏</m:t>
                          </m:r>
                        </m:e>
                        <m:sub>
                          <m:r>
                            <a:rPr lang="en-US" sz="800" i="1">
                              <a:solidFill>
                                <a:schemeClr val="tx1"/>
                              </a:solidFill>
                              <a:latin typeface="Cambria Math" panose="02040503050406030204" pitchFamily="18" charset="0"/>
                            </a:rPr>
                            <m:t>𝑗</m:t>
                          </m:r>
                        </m:sub>
                      </m:sSub>
                      <m:r>
                        <a:rPr lang="en-US" sz="800" b="0" i="1" smtClean="0">
                          <a:solidFill>
                            <a:schemeClr val="tx1"/>
                          </a:solidFill>
                          <a:latin typeface="Cambria Math" panose="02040503050406030204" pitchFamily="18" charset="0"/>
                        </a:rPr>
                        <m:t>=0.125</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𝑅</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𝐶𝑗</m:t>
                              </m:r>
                            </m:sub>
                          </m:sSub>
                        </m:num>
                        <m:den>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𝑃</m:t>
                              </m:r>
                            </m:e>
                            <m:sub>
                              <m:r>
                                <a:rPr lang="en-US" sz="800" b="0" i="1" smtClean="0">
                                  <a:solidFill>
                                    <a:schemeClr val="tx1"/>
                                  </a:solidFill>
                                  <a:latin typeface="Cambria Math" panose="02040503050406030204" pitchFamily="18" charset="0"/>
                                </a:rPr>
                                <m:t>𝐶𝑗</m:t>
                              </m:r>
                            </m:sub>
                          </m:sSub>
                        </m:den>
                      </m:f>
                    </m:oMath>
                  </m:oMathPara>
                </a14:m>
                <a:endParaRPr lang="en-US" sz="800" dirty="0">
                  <a:solidFill>
                    <a:schemeClr val="tx1"/>
                  </a:solidFill>
                </a:endParaRPr>
              </a:p>
            </p:txBody>
          </p:sp>
        </mc:Choice>
        <mc:Fallback xmlns="">
          <p:sp>
            <p:nvSpPr>
              <p:cNvPr id="69" name="TextBox 68">
                <a:extLst>
                  <a:ext uri="{FF2B5EF4-FFF2-40B4-BE49-F238E27FC236}">
                    <a16:creationId xmlns:a16="http://schemas.microsoft.com/office/drawing/2014/main" id="{07030958-BA17-FC45-B577-BFD4195D6714}"/>
                  </a:ext>
                </a:extLst>
              </p:cNvPr>
              <p:cNvSpPr txBox="1">
                <a:spLocks noRot="1" noChangeAspect="1" noMove="1" noResize="1" noEditPoints="1" noAdjustHandles="1" noChangeArrowheads="1" noChangeShapeType="1" noTextEdit="1"/>
              </p:cNvSpPr>
              <p:nvPr/>
            </p:nvSpPr>
            <p:spPr>
              <a:xfrm>
                <a:off x="6356043" y="5712357"/>
                <a:ext cx="1608582" cy="182097"/>
              </a:xfrm>
              <a:prstGeom prst="rect">
                <a:avLst/>
              </a:prstGeom>
              <a:blipFill>
                <a:blip r:embed="rId19"/>
                <a:stretch>
                  <a:fillRect b="-56250"/>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F79EF0C8-E05E-C54A-87AF-BA12172870B2}"/>
              </a:ext>
            </a:extLst>
          </p:cNvPr>
          <p:cNvSpPr txBox="1"/>
          <p:nvPr/>
        </p:nvSpPr>
        <p:spPr>
          <a:xfrm>
            <a:off x="4754109" y="3665744"/>
            <a:ext cx="1291244" cy="307777"/>
          </a:xfrm>
          <a:prstGeom prst="rect">
            <a:avLst/>
          </a:prstGeom>
          <a:solidFill>
            <a:schemeClr val="bg1"/>
          </a:solidFill>
        </p:spPr>
        <p:txBody>
          <a:bodyPr wrap="square" rtlCol="0">
            <a:spAutoFit/>
          </a:bodyPr>
          <a:lstStyle/>
          <a:p>
            <a:pPr algn="ctr"/>
            <a:r>
              <a:rPr lang="en-US" sz="1400" dirty="0"/>
              <a:t>Temperature</a:t>
            </a:r>
          </a:p>
        </p:txBody>
      </p:sp>
      <p:sp>
        <p:nvSpPr>
          <p:cNvPr id="66" name="TextBox 65">
            <a:extLst>
              <a:ext uri="{FF2B5EF4-FFF2-40B4-BE49-F238E27FC236}">
                <a16:creationId xmlns:a16="http://schemas.microsoft.com/office/drawing/2014/main" id="{F680F7C1-BD45-3A4B-B8BC-47850C5146B5}"/>
              </a:ext>
            </a:extLst>
          </p:cNvPr>
          <p:cNvSpPr txBox="1"/>
          <p:nvPr/>
        </p:nvSpPr>
        <p:spPr>
          <a:xfrm rot="16200000">
            <a:off x="3740285" y="2820123"/>
            <a:ext cx="1644556" cy="307777"/>
          </a:xfrm>
          <a:prstGeom prst="rect">
            <a:avLst/>
          </a:prstGeom>
          <a:solidFill>
            <a:schemeClr val="bg1"/>
          </a:solidFill>
        </p:spPr>
        <p:txBody>
          <a:bodyPr wrap="square" rtlCol="0">
            <a:spAutoFit/>
          </a:bodyPr>
          <a:lstStyle/>
          <a:p>
            <a:pPr algn="ctr"/>
            <a:r>
              <a:rPr lang="en-US" sz="1400" dirty="0"/>
              <a:t>Recovery Fraction</a:t>
            </a:r>
          </a:p>
        </p:txBody>
      </p:sp>
      <p:pic>
        <p:nvPicPr>
          <p:cNvPr id="71" name="Picture 70" descr="Chart, line chart&#10;&#10;Description automatically generated">
            <a:extLst>
              <a:ext uri="{FF2B5EF4-FFF2-40B4-BE49-F238E27FC236}">
                <a16:creationId xmlns:a16="http://schemas.microsoft.com/office/drawing/2014/main" id="{04756FFF-0A43-4E8A-9466-741D03D48AB2}"/>
              </a:ext>
            </a:extLst>
          </p:cNvPr>
          <p:cNvPicPr>
            <a:picLocks noChangeAspect="1"/>
          </p:cNvPicPr>
          <p:nvPr/>
        </p:nvPicPr>
        <p:blipFill>
          <a:blip r:embed="rId20"/>
          <a:stretch>
            <a:fillRect/>
          </a:stretch>
        </p:blipFill>
        <p:spPr>
          <a:xfrm>
            <a:off x="4441926" y="4686641"/>
            <a:ext cx="1990438" cy="1429350"/>
          </a:xfrm>
          <a:prstGeom prst="rect">
            <a:avLst/>
          </a:prstGeom>
        </p:spPr>
      </p:pic>
      <p:pic>
        <p:nvPicPr>
          <p:cNvPr id="5" name="Picture 4">
            <a:extLst>
              <a:ext uri="{FF2B5EF4-FFF2-40B4-BE49-F238E27FC236}">
                <a16:creationId xmlns:a16="http://schemas.microsoft.com/office/drawing/2014/main" id="{1F958DCF-DE89-40A5-849C-CA952D8CA3AD}"/>
              </a:ext>
            </a:extLst>
          </p:cNvPr>
          <p:cNvPicPr>
            <a:picLocks noChangeAspect="1"/>
          </p:cNvPicPr>
          <p:nvPr/>
        </p:nvPicPr>
        <p:blipFill>
          <a:blip r:embed="rId21"/>
          <a:stretch>
            <a:fillRect/>
          </a:stretch>
        </p:blipFill>
        <p:spPr>
          <a:xfrm>
            <a:off x="6116405" y="2332914"/>
            <a:ext cx="1701152" cy="1402176"/>
          </a:xfrm>
          <a:prstGeom prst="rect">
            <a:avLst/>
          </a:prstGeom>
        </p:spPr>
      </p:pic>
      <p:pic>
        <p:nvPicPr>
          <p:cNvPr id="9" name="Picture 8">
            <a:extLst>
              <a:ext uri="{FF2B5EF4-FFF2-40B4-BE49-F238E27FC236}">
                <a16:creationId xmlns:a16="http://schemas.microsoft.com/office/drawing/2014/main" id="{41D6FCAD-35F1-4DD4-8126-0699AB47560B}"/>
              </a:ext>
            </a:extLst>
          </p:cNvPr>
          <p:cNvPicPr>
            <a:picLocks noChangeAspect="1"/>
          </p:cNvPicPr>
          <p:nvPr/>
        </p:nvPicPr>
        <p:blipFill>
          <a:blip r:embed="rId22"/>
          <a:stretch>
            <a:fillRect/>
          </a:stretch>
        </p:blipFill>
        <p:spPr>
          <a:xfrm>
            <a:off x="8800983" y="2332914"/>
            <a:ext cx="2970608" cy="1142755"/>
          </a:xfrm>
          <a:prstGeom prst="rect">
            <a:avLst/>
          </a:prstGeom>
        </p:spPr>
      </p:pic>
      <p:sp>
        <p:nvSpPr>
          <p:cNvPr id="72" name="Title 1">
            <a:extLst>
              <a:ext uri="{FF2B5EF4-FFF2-40B4-BE49-F238E27FC236}">
                <a16:creationId xmlns:a16="http://schemas.microsoft.com/office/drawing/2014/main" id="{6F301323-3EF4-0F47-AB03-FFE97B041611}"/>
              </a:ext>
            </a:extLst>
          </p:cNvPr>
          <p:cNvSpPr txBox="1">
            <a:spLocks/>
          </p:cNvSpPr>
          <p:nvPr/>
        </p:nvSpPr>
        <p:spPr>
          <a:xfrm>
            <a:off x="0" y="0"/>
            <a:ext cx="12192000" cy="7198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Success story: Data science tools provide experimental guidance</a:t>
            </a:r>
            <a:endParaRPr lang="en-US" sz="3200" dirty="0">
              <a:cs typeface="Arial" charset="0"/>
            </a:endParaRPr>
          </a:p>
        </p:txBody>
      </p:sp>
      <p:sp>
        <p:nvSpPr>
          <p:cNvPr id="73" name="Rectangle 72">
            <a:extLst>
              <a:ext uri="{FF2B5EF4-FFF2-40B4-BE49-F238E27FC236}">
                <a16:creationId xmlns:a16="http://schemas.microsoft.com/office/drawing/2014/main" id="{A5BAB244-3B53-0545-B099-0EC12A39D860}"/>
              </a:ext>
            </a:extLst>
          </p:cNvPr>
          <p:cNvSpPr/>
          <p:nvPr/>
        </p:nvSpPr>
        <p:spPr>
          <a:xfrm>
            <a:off x="1583801" y="749141"/>
            <a:ext cx="9197566" cy="707886"/>
          </a:xfrm>
          <a:prstGeom prst="rect">
            <a:avLst/>
          </a:prstGeom>
        </p:spPr>
        <p:txBody>
          <a:bodyPr wrap="square">
            <a:spAutoFit/>
          </a:bodyPr>
          <a:lstStyle/>
          <a:p>
            <a:pPr algn="ctr">
              <a:defRPr/>
            </a:pPr>
            <a:r>
              <a:rPr lang="en-US" sz="2000" dirty="0"/>
              <a:t>AIC analysis is a straightforward methods to </a:t>
            </a:r>
            <a:r>
              <a:rPr lang="en-US" sz="2000" b="1" dirty="0"/>
              <a:t>address thermodynamic modeling questions</a:t>
            </a:r>
            <a:r>
              <a:rPr lang="en-US" sz="2000" dirty="0"/>
              <a:t> and </a:t>
            </a:r>
            <a:r>
              <a:rPr lang="en-US" sz="2000" b="1" dirty="0"/>
              <a:t>inform decisions</a:t>
            </a:r>
            <a:r>
              <a:rPr lang="en-US" sz="2000" dirty="0"/>
              <a:t> within data-to-design framework</a:t>
            </a:r>
          </a:p>
        </p:txBody>
      </p:sp>
    </p:spTree>
    <p:extLst>
      <p:ext uri="{BB962C8B-B14F-4D97-AF65-F5344CB8AC3E}">
        <p14:creationId xmlns:p14="http://schemas.microsoft.com/office/powerpoint/2010/main" val="5237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6B6F-D310-8C43-80FB-726BC643390E}"/>
              </a:ext>
            </a:extLst>
          </p:cNvPr>
          <p:cNvSpPr>
            <a:spLocks noGrp="1"/>
          </p:cNvSpPr>
          <p:nvPr>
            <p:ph type="title"/>
          </p:nvPr>
        </p:nvSpPr>
        <p:spPr>
          <a:xfrm>
            <a:off x="-1" y="-16987"/>
            <a:ext cx="11734799" cy="905987"/>
          </a:xfrm>
        </p:spPr>
        <p:txBody>
          <a:bodyPr/>
          <a:lstStyle/>
          <a:p>
            <a:r>
              <a:rPr lang="en-US" b="0" dirty="0"/>
              <a:t>Exciting opportunities for future work!</a:t>
            </a:r>
          </a:p>
        </p:txBody>
      </p:sp>
      <p:pic>
        <p:nvPicPr>
          <p:cNvPr id="9218" name="Picture 2" descr="https://lh6.googleusercontent.com/Tsojz0URdpXDDoRH1hyEo4OZQuaJQtAD4jbC0v3oqWyg_zFl6frPlNTtnZ5gsVKzrasjZsEjPq1BtlQvGXrLBOur158R_IVD6g45rqn90Y03iBqjfOVlst9Qm-Di6QyT2vXnKLe7GkE">
            <a:extLst>
              <a:ext uri="{FF2B5EF4-FFF2-40B4-BE49-F238E27FC236}">
                <a16:creationId xmlns:a16="http://schemas.microsoft.com/office/drawing/2014/main" id="{D4638390-B634-CA4A-BACC-10E956B4B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697" y="1007467"/>
            <a:ext cx="8462011" cy="5486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 name="Slide Number Placeholder 15">
            <a:extLst>
              <a:ext uri="{FF2B5EF4-FFF2-40B4-BE49-F238E27FC236}">
                <a16:creationId xmlns:a16="http://schemas.microsoft.com/office/drawing/2014/main" id="{7CBED919-9036-8846-8310-C5F714467CEB}"/>
              </a:ext>
            </a:extLst>
          </p:cNvPr>
          <p:cNvSpPr>
            <a:spLocks noGrp="1"/>
          </p:cNvSpPr>
          <p:nvPr>
            <p:ph type="sldNum" sz="quarter" idx="12"/>
          </p:nvPr>
        </p:nvSpPr>
        <p:spPr>
          <a:xfrm>
            <a:off x="9448800" y="6482224"/>
            <a:ext cx="2743200" cy="365125"/>
          </a:xfrm>
        </p:spPr>
        <p:txBody>
          <a:bodyPr/>
          <a:lstStyle/>
          <a:p>
            <a:fld id="{FCBCE3EA-5A32-E646-ABB5-D52B3C237071}" type="slidenum">
              <a:rPr lang="en-US" b="1" smtClean="0">
                <a:solidFill>
                  <a:schemeClr val="tx1"/>
                </a:solidFill>
              </a:rPr>
              <a:t>19</a:t>
            </a:fld>
            <a:endParaRPr lang="en-US" b="1" dirty="0">
              <a:solidFill>
                <a:schemeClr val="tx1"/>
              </a:solidFill>
            </a:endParaRPr>
          </a:p>
        </p:txBody>
      </p:sp>
      <p:pic>
        <p:nvPicPr>
          <p:cNvPr id="11" name="Picture 10">
            <a:extLst>
              <a:ext uri="{FF2B5EF4-FFF2-40B4-BE49-F238E27FC236}">
                <a16:creationId xmlns:a16="http://schemas.microsoft.com/office/drawing/2014/main" id="{88CE4867-0837-8B42-9E29-9E79D3954352}"/>
              </a:ext>
            </a:extLst>
          </p:cNvPr>
          <p:cNvPicPr>
            <a:picLocks noChangeAspect="1"/>
          </p:cNvPicPr>
          <p:nvPr/>
        </p:nvPicPr>
        <p:blipFill>
          <a:blip r:embed="rId4"/>
          <a:stretch>
            <a:fillRect/>
          </a:stretch>
        </p:blipFill>
        <p:spPr>
          <a:xfrm>
            <a:off x="9321399" y="44144"/>
            <a:ext cx="709931" cy="709931"/>
          </a:xfrm>
          <a:prstGeom prst="rect">
            <a:avLst/>
          </a:prstGeom>
        </p:spPr>
      </p:pic>
      <p:sp>
        <p:nvSpPr>
          <p:cNvPr id="13" name="TextBox 12">
            <a:extLst>
              <a:ext uri="{FF2B5EF4-FFF2-40B4-BE49-F238E27FC236}">
                <a16:creationId xmlns:a16="http://schemas.microsoft.com/office/drawing/2014/main" id="{FDE91483-B74F-8A47-823D-942D24C086CE}"/>
              </a:ext>
            </a:extLst>
          </p:cNvPr>
          <p:cNvSpPr txBox="1"/>
          <p:nvPr/>
        </p:nvSpPr>
        <p:spPr>
          <a:xfrm>
            <a:off x="10031330" y="245486"/>
            <a:ext cx="1966757" cy="369332"/>
          </a:xfrm>
          <a:prstGeom prst="rect">
            <a:avLst/>
          </a:prstGeom>
          <a:noFill/>
        </p:spPr>
        <p:txBody>
          <a:bodyPr wrap="none" rtlCol="0">
            <a:spAutoFit/>
          </a:bodyPr>
          <a:lstStyle/>
          <a:p>
            <a:r>
              <a:rPr lang="en-US" dirty="0"/>
              <a:t>Grant No. 1917474</a:t>
            </a:r>
          </a:p>
        </p:txBody>
      </p:sp>
      <p:sp>
        <p:nvSpPr>
          <p:cNvPr id="12" name="TextBox 11">
            <a:extLst>
              <a:ext uri="{FF2B5EF4-FFF2-40B4-BE49-F238E27FC236}">
                <a16:creationId xmlns:a16="http://schemas.microsoft.com/office/drawing/2014/main" id="{4FEC21F7-EFBA-AC4A-AC12-9B4AB81F3629}"/>
              </a:ext>
            </a:extLst>
          </p:cNvPr>
          <p:cNvSpPr txBox="1"/>
          <p:nvPr/>
        </p:nvSpPr>
        <p:spPr>
          <a:xfrm>
            <a:off x="199542" y="1281649"/>
            <a:ext cx="3242155" cy="3785652"/>
          </a:xfrm>
          <a:prstGeom prst="rect">
            <a:avLst/>
          </a:prstGeom>
          <a:noFill/>
        </p:spPr>
        <p:txBody>
          <a:bodyPr wrap="square" rtlCol="0">
            <a:spAutoFit/>
          </a:bodyPr>
          <a:lstStyle/>
          <a:p>
            <a:pPr marL="457200" indent="-457200">
              <a:buAutoNum type="arabicPeriod"/>
            </a:pPr>
            <a:r>
              <a:rPr lang="en-US" sz="2000" dirty="0"/>
              <a:t>Add in NRTL model</a:t>
            </a:r>
          </a:p>
          <a:p>
            <a:pPr marL="457200" indent="-457200">
              <a:buAutoNum type="arabicPeriod"/>
            </a:pPr>
            <a:endParaRPr lang="en-US" sz="2000" dirty="0"/>
          </a:p>
          <a:p>
            <a:pPr marL="457200" indent="-457200">
              <a:buAutoNum type="arabicPeriod"/>
            </a:pPr>
            <a:r>
              <a:rPr lang="en-US" sz="2000" dirty="0"/>
              <a:t>Try Baron</a:t>
            </a:r>
          </a:p>
          <a:p>
            <a:pPr marL="457200" indent="-457200">
              <a:buAutoNum type="arabicPeriod"/>
            </a:pPr>
            <a:endParaRPr lang="en-US" sz="2000" dirty="0"/>
          </a:p>
          <a:p>
            <a:pPr marL="457200" indent="-457200">
              <a:buAutoNum type="arabicPeriod"/>
            </a:pPr>
            <a:r>
              <a:rPr lang="en-US" sz="2000" dirty="0"/>
              <a:t>DoE for model discrimination</a:t>
            </a:r>
          </a:p>
          <a:p>
            <a:pPr marL="457200" indent="-457200">
              <a:buAutoNum type="arabicPeriod"/>
            </a:pPr>
            <a:endParaRPr lang="en-US" sz="2000" dirty="0"/>
          </a:p>
          <a:p>
            <a:pPr marL="457200" indent="-457200">
              <a:buAutoNum type="arabicPeriod"/>
            </a:pPr>
            <a:r>
              <a:rPr lang="en-US" sz="2000" dirty="0"/>
              <a:t>IL critical property sensitivity analysis</a:t>
            </a:r>
          </a:p>
          <a:p>
            <a:pPr marL="457200" indent="-457200">
              <a:buAutoNum type="arabicPeriod"/>
            </a:pPr>
            <a:endParaRPr lang="en-US" sz="2000" dirty="0"/>
          </a:p>
          <a:p>
            <a:pPr marL="457200" indent="-457200">
              <a:buAutoNum type="arabicPeriod"/>
            </a:pPr>
            <a:r>
              <a:rPr lang="en-US" sz="2000" dirty="0"/>
              <a:t>Volatility comparison between models</a:t>
            </a:r>
          </a:p>
        </p:txBody>
      </p:sp>
    </p:spTree>
    <p:extLst>
      <p:ext uri="{BB962C8B-B14F-4D97-AF65-F5344CB8AC3E}">
        <p14:creationId xmlns:p14="http://schemas.microsoft.com/office/powerpoint/2010/main" val="236524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7418E-28FA-6749-B993-C1734E22ADD3}"/>
              </a:ext>
            </a:extLst>
          </p:cNvPr>
          <p:cNvSpPr>
            <a:spLocks noGrp="1"/>
          </p:cNvSpPr>
          <p:nvPr>
            <p:ph type="title"/>
          </p:nvPr>
        </p:nvSpPr>
        <p:spPr>
          <a:xfrm>
            <a:off x="0" y="4034"/>
            <a:ext cx="12192000" cy="787814"/>
          </a:xfrm>
        </p:spPr>
        <p:txBody>
          <a:bodyPr>
            <a:normAutofit/>
          </a:bodyPr>
          <a:lstStyle/>
          <a:p>
            <a:r>
              <a:rPr lang="en-US" b="0" dirty="0">
                <a:latin typeface="Arial" panose="020B0604020202020204" pitchFamily="34" charset="0"/>
                <a:cs typeface="Arial" panose="020B0604020202020204" pitchFamily="34" charset="0"/>
              </a:rPr>
              <a:t>Sustainable solutions to HFC refrigerant phaseout are necessary</a:t>
            </a:r>
          </a:p>
        </p:txBody>
      </p:sp>
      <p:sp>
        <p:nvSpPr>
          <p:cNvPr id="3" name="Slide Number Placeholder 2">
            <a:extLst>
              <a:ext uri="{FF2B5EF4-FFF2-40B4-BE49-F238E27FC236}">
                <a16:creationId xmlns:a16="http://schemas.microsoft.com/office/drawing/2014/main" id="{520E4E58-3153-8F41-B41F-29D841770DF8}"/>
              </a:ext>
            </a:extLst>
          </p:cNvPr>
          <p:cNvSpPr>
            <a:spLocks noGrp="1"/>
          </p:cNvSpPr>
          <p:nvPr>
            <p:ph type="sldNum" sz="quarter" idx="12"/>
          </p:nvPr>
        </p:nvSpPr>
        <p:spPr/>
        <p:txBody>
          <a:bodyPr/>
          <a:lstStyle/>
          <a:p>
            <a:fld id="{1756F3D0-7E86-AC43-9E81-92FE9637AEC8}" type="slidenum">
              <a:rPr lang="en-US" smtClean="0"/>
              <a:t>2</a:t>
            </a:fld>
            <a:endParaRPr lang="en-US" dirty="0"/>
          </a:p>
        </p:txBody>
      </p:sp>
      <p:pic>
        <p:nvPicPr>
          <p:cNvPr id="5" name="Picture 4">
            <a:extLst>
              <a:ext uri="{FF2B5EF4-FFF2-40B4-BE49-F238E27FC236}">
                <a16:creationId xmlns:a16="http://schemas.microsoft.com/office/drawing/2014/main" id="{7AFA97BA-F611-9B40-8884-BDFAD9F87116}"/>
              </a:ext>
            </a:extLst>
          </p:cNvPr>
          <p:cNvPicPr>
            <a:picLocks noChangeAspect="1"/>
          </p:cNvPicPr>
          <p:nvPr/>
        </p:nvPicPr>
        <p:blipFill>
          <a:blip r:embed="rId3"/>
          <a:stretch>
            <a:fillRect/>
          </a:stretch>
        </p:blipFill>
        <p:spPr>
          <a:xfrm>
            <a:off x="6317974" y="986796"/>
            <a:ext cx="2877838" cy="1828800"/>
          </a:xfrm>
          <a:prstGeom prst="rect">
            <a:avLst/>
          </a:prstGeom>
        </p:spPr>
      </p:pic>
      <p:sp>
        <p:nvSpPr>
          <p:cNvPr id="6" name="TextBox 5">
            <a:extLst>
              <a:ext uri="{FF2B5EF4-FFF2-40B4-BE49-F238E27FC236}">
                <a16:creationId xmlns:a16="http://schemas.microsoft.com/office/drawing/2014/main" id="{6F4721C5-EEBA-8442-A33F-50681C348A84}"/>
              </a:ext>
            </a:extLst>
          </p:cNvPr>
          <p:cNvSpPr txBox="1"/>
          <p:nvPr/>
        </p:nvSpPr>
        <p:spPr>
          <a:xfrm>
            <a:off x="69161" y="3285632"/>
            <a:ext cx="5850616" cy="646331"/>
          </a:xfrm>
          <a:prstGeom prst="rect">
            <a:avLst/>
          </a:prstGeom>
          <a:noFill/>
        </p:spPr>
        <p:txBody>
          <a:bodyPr wrap="square" rtlCol="0">
            <a:spAutoFit/>
          </a:bodyPr>
          <a:lstStyle/>
          <a:p>
            <a:pPr algn="ctr"/>
            <a:r>
              <a:rPr lang="en-US" b="1" dirty="0"/>
              <a:t>Environmental Significance</a:t>
            </a:r>
            <a:r>
              <a:rPr lang="en-US" dirty="0"/>
              <a:t> </a:t>
            </a:r>
          </a:p>
          <a:p>
            <a:pPr algn="ctr"/>
            <a:r>
              <a:rPr lang="en-US" dirty="0"/>
              <a:t>Global warming potential of HFC refrigerants</a:t>
            </a:r>
          </a:p>
        </p:txBody>
      </p:sp>
      <p:grpSp>
        <p:nvGrpSpPr>
          <p:cNvPr id="15" name="Group 14">
            <a:extLst>
              <a:ext uri="{FF2B5EF4-FFF2-40B4-BE49-F238E27FC236}">
                <a16:creationId xmlns:a16="http://schemas.microsoft.com/office/drawing/2014/main" id="{68E2BDB8-0746-014A-B7EE-B9B10A603ED2}"/>
              </a:ext>
            </a:extLst>
          </p:cNvPr>
          <p:cNvGrpSpPr/>
          <p:nvPr/>
        </p:nvGrpSpPr>
        <p:grpSpPr>
          <a:xfrm>
            <a:off x="69161" y="1484195"/>
            <a:ext cx="5850617" cy="1667873"/>
            <a:chOff x="69161" y="1484195"/>
            <a:chExt cx="5850617" cy="1667873"/>
          </a:xfrm>
        </p:grpSpPr>
        <p:sp>
          <p:nvSpPr>
            <p:cNvPr id="7" name="TextBox 6">
              <a:extLst>
                <a:ext uri="{FF2B5EF4-FFF2-40B4-BE49-F238E27FC236}">
                  <a16:creationId xmlns:a16="http://schemas.microsoft.com/office/drawing/2014/main" id="{71200792-46A7-4548-84B8-33265C3DBE76}"/>
                </a:ext>
              </a:extLst>
            </p:cNvPr>
            <p:cNvSpPr txBox="1"/>
            <p:nvPr/>
          </p:nvSpPr>
          <p:spPr>
            <a:xfrm>
              <a:off x="69161" y="1484195"/>
              <a:ext cx="2244435"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600" dirty="0"/>
                <a:t>Industrial</a:t>
              </a:r>
            </a:p>
          </p:txBody>
        </p:sp>
        <p:sp>
          <p:nvSpPr>
            <p:cNvPr id="8" name="TextBox 7">
              <a:extLst>
                <a:ext uri="{FF2B5EF4-FFF2-40B4-BE49-F238E27FC236}">
                  <a16:creationId xmlns:a16="http://schemas.microsoft.com/office/drawing/2014/main" id="{C120B2E8-68E2-F54A-B6F6-83BD3C31359D}"/>
                </a:ext>
              </a:extLst>
            </p:cNvPr>
            <p:cNvSpPr txBox="1"/>
            <p:nvPr/>
          </p:nvSpPr>
          <p:spPr>
            <a:xfrm>
              <a:off x="2479830" y="1484195"/>
              <a:ext cx="205740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600" dirty="0"/>
                <a:t>Commercial</a:t>
              </a:r>
            </a:p>
          </p:txBody>
        </p:sp>
        <p:sp>
          <p:nvSpPr>
            <p:cNvPr id="9" name="TextBox 8">
              <a:extLst>
                <a:ext uri="{FF2B5EF4-FFF2-40B4-BE49-F238E27FC236}">
                  <a16:creationId xmlns:a16="http://schemas.microsoft.com/office/drawing/2014/main" id="{C795B891-E514-6544-BBEC-D9A2DEFD1E4A}"/>
                </a:ext>
              </a:extLst>
            </p:cNvPr>
            <p:cNvSpPr txBox="1"/>
            <p:nvPr/>
          </p:nvSpPr>
          <p:spPr>
            <a:xfrm>
              <a:off x="4463040" y="1484195"/>
              <a:ext cx="137160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600" dirty="0"/>
                <a:t>Residential</a:t>
              </a:r>
            </a:p>
          </p:txBody>
        </p:sp>
        <p:grpSp>
          <p:nvGrpSpPr>
            <p:cNvPr id="14" name="Group 13">
              <a:extLst>
                <a:ext uri="{FF2B5EF4-FFF2-40B4-BE49-F238E27FC236}">
                  <a16:creationId xmlns:a16="http://schemas.microsoft.com/office/drawing/2014/main" id="{BBC0707E-94C6-234B-91D1-C89490FBA2DA}"/>
                </a:ext>
              </a:extLst>
            </p:cNvPr>
            <p:cNvGrpSpPr/>
            <p:nvPr/>
          </p:nvGrpSpPr>
          <p:grpSpPr>
            <a:xfrm>
              <a:off x="69161" y="1780468"/>
              <a:ext cx="5850617" cy="1371600"/>
              <a:chOff x="69161" y="1780468"/>
              <a:chExt cx="5850617" cy="1371600"/>
            </a:xfrm>
          </p:grpSpPr>
          <p:pic>
            <p:nvPicPr>
              <p:cNvPr id="10" name="Picture 9">
                <a:extLst>
                  <a:ext uri="{FF2B5EF4-FFF2-40B4-BE49-F238E27FC236}">
                    <a16:creationId xmlns:a16="http://schemas.microsoft.com/office/drawing/2014/main" id="{BFBCC441-2EAB-7843-9512-D7071D00CAB6}"/>
                  </a:ext>
                </a:extLst>
              </p:cNvPr>
              <p:cNvPicPr>
                <a:picLocks noChangeAspect="1"/>
              </p:cNvPicPr>
              <p:nvPr/>
            </p:nvPicPr>
            <p:blipFill>
              <a:blip r:embed="rId4"/>
              <a:stretch>
                <a:fillRect/>
              </a:stretch>
            </p:blipFill>
            <p:spPr>
              <a:xfrm>
                <a:off x="4548178" y="1780468"/>
                <a:ext cx="1371600" cy="1371600"/>
              </a:xfrm>
              <a:prstGeom prst="rect">
                <a:avLst/>
              </a:prstGeom>
              <a:ln w="12700">
                <a:solidFill>
                  <a:schemeClr val="tx1"/>
                </a:solidFill>
              </a:ln>
            </p:spPr>
          </p:pic>
          <p:pic>
            <p:nvPicPr>
              <p:cNvPr id="11" name="Picture 10">
                <a:extLst>
                  <a:ext uri="{FF2B5EF4-FFF2-40B4-BE49-F238E27FC236}">
                    <a16:creationId xmlns:a16="http://schemas.microsoft.com/office/drawing/2014/main" id="{F94105FC-23B8-3C40-A71D-2729336B0298}"/>
                  </a:ext>
                </a:extLst>
              </p:cNvPr>
              <p:cNvPicPr>
                <a:picLocks noChangeAspect="1"/>
              </p:cNvPicPr>
              <p:nvPr/>
            </p:nvPicPr>
            <p:blipFill>
              <a:blip r:embed="rId5"/>
              <a:stretch>
                <a:fillRect/>
              </a:stretch>
            </p:blipFill>
            <p:spPr>
              <a:xfrm>
                <a:off x="2402187" y="1780468"/>
                <a:ext cx="2057400" cy="1371600"/>
              </a:xfrm>
              <a:prstGeom prst="rect">
                <a:avLst/>
              </a:prstGeom>
              <a:ln w="12700">
                <a:solidFill>
                  <a:schemeClr val="tx1"/>
                </a:solidFill>
              </a:ln>
            </p:spPr>
          </p:pic>
          <p:pic>
            <p:nvPicPr>
              <p:cNvPr id="12" name="Picture 11">
                <a:extLst>
                  <a:ext uri="{FF2B5EF4-FFF2-40B4-BE49-F238E27FC236}">
                    <a16:creationId xmlns:a16="http://schemas.microsoft.com/office/drawing/2014/main" id="{EED7C6AB-87F0-834F-887A-6E3773636983}"/>
                  </a:ext>
                </a:extLst>
              </p:cNvPr>
              <p:cNvPicPr>
                <a:picLocks noChangeAspect="1"/>
              </p:cNvPicPr>
              <p:nvPr/>
            </p:nvPicPr>
            <p:blipFill>
              <a:blip r:embed="rId6"/>
              <a:stretch>
                <a:fillRect/>
              </a:stretch>
            </p:blipFill>
            <p:spPr>
              <a:xfrm>
                <a:off x="69161" y="1780468"/>
                <a:ext cx="2244435" cy="1371600"/>
              </a:xfrm>
              <a:prstGeom prst="rect">
                <a:avLst/>
              </a:prstGeom>
              <a:ln w="12700">
                <a:solidFill>
                  <a:schemeClr val="tx1"/>
                </a:solidFill>
              </a:ln>
            </p:spPr>
          </p:pic>
        </p:grpSp>
      </p:grpSp>
      <p:sp>
        <p:nvSpPr>
          <p:cNvPr id="13" name="TextBox 12">
            <a:extLst>
              <a:ext uri="{FF2B5EF4-FFF2-40B4-BE49-F238E27FC236}">
                <a16:creationId xmlns:a16="http://schemas.microsoft.com/office/drawing/2014/main" id="{6FF537AA-5680-F04C-9E72-30AF0D21F0A8}"/>
              </a:ext>
            </a:extLst>
          </p:cNvPr>
          <p:cNvSpPr txBox="1"/>
          <p:nvPr/>
        </p:nvSpPr>
        <p:spPr>
          <a:xfrm>
            <a:off x="2124000" y="837864"/>
            <a:ext cx="3795778" cy="646331"/>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dirty="0"/>
              <a:t>Market: Thousands of tons</a:t>
            </a:r>
          </a:p>
          <a:p>
            <a:pPr algn="ctr">
              <a:defRPr/>
            </a:pPr>
            <a:r>
              <a:rPr lang="en-US" dirty="0"/>
              <a:t>High economic value ($5/kg)</a:t>
            </a:r>
          </a:p>
        </p:txBody>
      </p:sp>
      <p:sp>
        <p:nvSpPr>
          <p:cNvPr id="16" name="TextBox 15">
            <a:extLst>
              <a:ext uri="{FF2B5EF4-FFF2-40B4-BE49-F238E27FC236}">
                <a16:creationId xmlns:a16="http://schemas.microsoft.com/office/drawing/2014/main" id="{DFB83D4E-EC0C-5947-B509-455DE815036F}"/>
              </a:ext>
            </a:extLst>
          </p:cNvPr>
          <p:cNvSpPr txBox="1"/>
          <p:nvPr/>
        </p:nvSpPr>
        <p:spPr>
          <a:xfrm>
            <a:off x="-144829" y="837863"/>
            <a:ext cx="2672414" cy="646331"/>
          </a:xfrm>
          <a:prstGeom prst="rect">
            <a:avLst/>
          </a:prstGeom>
          <a:noFill/>
        </p:spPr>
        <p:txBody>
          <a:bodyPr wrap="square" rtlCol="0">
            <a:spAutoFit/>
          </a:bodyPr>
          <a:lstStyle/>
          <a:p>
            <a:pPr algn="ctr"/>
            <a:r>
              <a:rPr lang="en-US" b="1" dirty="0"/>
              <a:t>Hydrofluorocarbons (HFCs)</a:t>
            </a:r>
          </a:p>
        </p:txBody>
      </p:sp>
      <p:pic>
        <p:nvPicPr>
          <p:cNvPr id="17" name="Content Placeholder 5">
            <a:extLst>
              <a:ext uri="{FF2B5EF4-FFF2-40B4-BE49-F238E27FC236}">
                <a16:creationId xmlns:a16="http://schemas.microsoft.com/office/drawing/2014/main" id="{623A13EB-03B7-8D45-854F-5B9621049B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2479830" y="4278454"/>
            <a:ext cx="1382184" cy="1350102"/>
          </a:xfrm>
          <a:prstGeom prst="rect">
            <a:avLst/>
          </a:prstGeom>
        </p:spPr>
      </p:pic>
      <p:pic>
        <p:nvPicPr>
          <p:cNvPr id="18" name="Content Placeholder 6">
            <a:extLst>
              <a:ext uri="{FF2B5EF4-FFF2-40B4-BE49-F238E27FC236}">
                <a16:creationId xmlns:a16="http://schemas.microsoft.com/office/drawing/2014/main" id="{AB491230-62E6-3C40-8A24-B8154A3910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377480" y="4290271"/>
            <a:ext cx="1368931" cy="1368931"/>
          </a:xfrm>
          <a:prstGeom prst="rect">
            <a:avLst/>
          </a:prstGeom>
        </p:spPr>
      </p:pic>
      <p:sp>
        <p:nvSpPr>
          <p:cNvPr id="19" name="TextBox 18">
            <a:extLst>
              <a:ext uri="{FF2B5EF4-FFF2-40B4-BE49-F238E27FC236}">
                <a16:creationId xmlns:a16="http://schemas.microsoft.com/office/drawing/2014/main" id="{E121785E-6AB0-2848-9F19-912D5975D705}"/>
              </a:ext>
            </a:extLst>
          </p:cNvPr>
          <p:cNvSpPr txBox="1"/>
          <p:nvPr/>
        </p:nvSpPr>
        <p:spPr>
          <a:xfrm>
            <a:off x="272486" y="3920543"/>
            <a:ext cx="1578918" cy="369332"/>
          </a:xfrm>
          <a:prstGeom prst="rect">
            <a:avLst/>
          </a:prstGeom>
          <a:noFill/>
        </p:spPr>
        <p:txBody>
          <a:bodyPr wrap="square" rtlCol="0">
            <a:spAutoFit/>
          </a:bodyPr>
          <a:lstStyle/>
          <a:p>
            <a:pPr algn="ctr"/>
            <a:r>
              <a:rPr lang="en-US" b="1" dirty="0"/>
              <a:t>HFC-32</a:t>
            </a:r>
          </a:p>
        </p:txBody>
      </p:sp>
      <p:sp>
        <p:nvSpPr>
          <p:cNvPr id="20" name="TextBox 19">
            <a:extLst>
              <a:ext uri="{FF2B5EF4-FFF2-40B4-BE49-F238E27FC236}">
                <a16:creationId xmlns:a16="http://schemas.microsoft.com/office/drawing/2014/main" id="{945BA640-D5A9-964A-9F18-C4C77E92396A}"/>
              </a:ext>
            </a:extLst>
          </p:cNvPr>
          <p:cNvSpPr txBox="1"/>
          <p:nvPr/>
        </p:nvSpPr>
        <p:spPr>
          <a:xfrm>
            <a:off x="1667669" y="4686016"/>
            <a:ext cx="734518" cy="523220"/>
          </a:xfrm>
          <a:prstGeom prst="rect">
            <a:avLst/>
          </a:prstGeom>
          <a:noFill/>
        </p:spPr>
        <p:txBody>
          <a:bodyPr wrap="square" rtlCol="0">
            <a:spAutoFit/>
          </a:bodyPr>
          <a:lstStyle/>
          <a:p>
            <a:pPr algn="ctr"/>
            <a:r>
              <a:rPr lang="en-US" sz="2800" b="1" dirty="0"/>
              <a:t>+</a:t>
            </a:r>
          </a:p>
        </p:txBody>
      </p:sp>
      <p:sp>
        <p:nvSpPr>
          <p:cNvPr id="21" name="TextBox 20">
            <a:extLst>
              <a:ext uri="{FF2B5EF4-FFF2-40B4-BE49-F238E27FC236}">
                <a16:creationId xmlns:a16="http://schemas.microsoft.com/office/drawing/2014/main" id="{F5957EE4-15E9-B147-98E8-7589173E5B91}"/>
              </a:ext>
            </a:extLst>
          </p:cNvPr>
          <p:cNvSpPr txBox="1"/>
          <p:nvPr/>
        </p:nvSpPr>
        <p:spPr>
          <a:xfrm>
            <a:off x="2584823" y="3920543"/>
            <a:ext cx="1578918" cy="369332"/>
          </a:xfrm>
          <a:prstGeom prst="rect">
            <a:avLst/>
          </a:prstGeom>
          <a:noFill/>
        </p:spPr>
        <p:txBody>
          <a:bodyPr wrap="square" rtlCol="0">
            <a:spAutoFit/>
          </a:bodyPr>
          <a:lstStyle/>
          <a:p>
            <a:pPr algn="ctr"/>
            <a:r>
              <a:rPr lang="en-US" b="1" dirty="0"/>
              <a:t>HFC-125</a:t>
            </a:r>
          </a:p>
        </p:txBody>
      </p:sp>
      <p:sp>
        <p:nvSpPr>
          <p:cNvPr id="22" name="TextBox 21">
            <a:extLst>
              <a:ext uri="{FF2B5EF4-FFF2-40B4-BE49-F238E27FC236}">
                <a16:creationId xmlns:a16="http://schemas.microsoft.com/office/drawing/2014/main" id="{4C3B0B88-2227-AB41-8245-2B50B800570F}"/>
              </a:ext>
            </a:extLst>
          </p:cNvPr>
          <p:cNvSpPr txBox="1"/>
          <p:nvPr/>
        </p:nvSpPr>
        <p:spPr>
          <a:xfrm>
            <a:off x="3692376" y="4697605"/>
            <a:ext cx="1070237" cy="523220"/>
          </a:xfrm>
          <a:prstGeom prst="rect">
            <a:avLst/>
          </a:prstGeom>
          <a:noFill/>
        </p:spPr>
        <p:txBody>
          <a:bodyPr wrap="square" rtlCol="0">
            <a:spAutoFit/>
          </a:bodyPr>
          <a:lstStyle/>
          <a:p>
            <a:pPr algn="ctr"/>
            <a:r>
              <a:rPr lang="en-US" sz="2800" b="1" dirty="0"/>
              <a:t>=</a:t>
            </a:r>
          </a:p>
        </p:txBody>
      </p:sp>
      <p:sp>
        <p:nvSpPr>
          <p:cNvPr id="23" name="TextBox 22">
            <a:extLst>
              <a:ext uri="{FF2B5EF4-FFF2-40B4-BE49-F238E27FC236}">
                <a16:creationId xmlns:a16="http://schemas.microsoft.com/office/drawing/2014/main" id="{F6056F70-697E-4647-94C9-65D5998508D1}"/>
              </a:ext>
            </a:extLst>
          </p:cNvPr>
          <p:cNvSpPr txBox="1"/>
          <p:nvPr/>
        </p:nvSpPr>
        <p:spPr>
          <a:xfrm>
            <a:off x="4449668" y="4716793"/>
            <a:ext cx="1568620" cy="461665"/>
          </a:xfrm>
          <a:prstGeom prst="rect">
            <a:avLst/>
          </a:prstGeom>
          <a:noFill/>
        </p:spPr>
        <p:txBody>
          <a:bodyPr wrap="square" rtlCol="0">
            <a:spAutoFit/>
          </a:bodyPr>
          <a:lstStyle/>
          <a:p>
            <a:pPr algn="ctr"/>
            <a:r>
              <a:rPr lang="en-US" sz="2400" b="1" dirty="0"/>
              <a:t>R-410a</a:t>
            </a:r>
          </a:p>
        </p:txBody>
      </p:sp>
      <p:sp>
        <p:nvSpPr>
          <p:cNvPr id="24" name="TextBox 23">
            <a:extLst>
              <a:ext uri="{FF2B5EF4-FFF2-40B4-BE49-F238E27FC236}">
                <a16:creationId xmlns:a16="http://schemas.microsoft.com/office/drawing/2014/main" id="{B9413C8D-C612-6446-A598-6AA00C934D6F}"/>
              </a:ext>
            </a:extLst>
          </p:cNvPr>
          <p:cNvSpPr txBox="1"/>
          <p:nvPr/>
        </p:nvSpPr>
        <p:spPr>
          <a:xfrm>
            <a:off x="238220" y="5761337"/>
            <a:ext cx="1429449" cy="368585"/>
          </a:xfrm>
          <a:prstGeom prst="rect">
            <a:avLst/>
          </a:prstGeom>
          <a:noFill/>
        </p:spPr>
        <p:txBody>
          <a:bodyPr wrap="square" rtlCol="0">
            <a:spAutoFit/>
          </a:bodyPr>
          <a:lstStyle/>
          <a:p>
            <a:pPr algn="ctr"/>
            <a:r>
              <a:rPr lang="en-US" dirty="0"/>
              <a:t>GWP: 675</a:t>
            </a:r>
          </a:p>
        </p:txBody>
      </p:sp>
      <p:sp>
        <p:nvSpPr>
          <p:cNvPr id="25" name="TextBox 24">
            <a:extLst>
              <a:ext uri="{FF2B5EF4-FFF2-40B4-BE49-F238E27FC236}">
                <a16:creationId xmlns:a16="http://schemas.microsoft.com/office/drawing/2014/main" id="{E2FEF723-3380-6840-B365-1FD0969E9132}"/>
              </a:ext>
            </a:extLst>
          </p:cNvPr>
          <p:cNvSpPr txBox="1"/>
          <p:nvPr/>
        </p:nvSpPr>
        <p:spPr>
          <a:xfrm>
            <a:off x="2456197" y="5790754"/>
            <a:ext cx="1429449" cy="368585"/>
          </a:xfrm>
          <a:prstGeom prst="rect">
            <a:avLst/>
          </a:prstGeom>
          <a:noFill/>
        </p:spPr>
        <p:txBody>
          <a:bodyPr wrap="square" rtlCol="0">
            <a:spAutoFit/>
          </a:bodyPr>
          <a:lstStyle/>
          <a:p>
            <a:pPr algn="ctr"/>
            <a:r>
              <a:rPr lang="en-US" dirty="0"/>
              <a:t>GWP: 3500</a:t>
            </a:r>
          </a:p>
        </p:txBody>
      </p:sp>
      <p:sp>
        <p:nvSpPr>
          <p:cNvPr id="26" name="TextBox 25">
            <a:extLst>
              <a:ext uri="{FF2B5EF4-FFF2-40B4-BE49-F238E27FC236}">
                <a16:creationId xmlns:a16="http://schemas.microsoft.com/office/drawing/2014/main" id="{F7166D49-81F7-A745-A03D-0271E69E7449}"/>
              </a:ext>
            </a:extLst>
          </p:cNvPr>
          <p:cNvSpPr txBox="1"/>
          <p:nvPr/>
        </p:nvSpPr>
        <p:spPr>
          <a:xfrm>
            <a:off x="4435509" y="5759068"/>
            <a:ext cx="1429449" cy="368585"/>
          </a:xfrm>
          <a:prstGeom prst="rect">
            <a:avLst/>
          </a:prstGeom>
          <a:noFill/>
        </p:spPr>
        <p:txBody>
          <a:bodyPr wrap="square" rtlCol="0">
            <a:spAutoFit/>
          </a:bodyPr>
          <a:lstStyle/>
          <a:p>
            <a:pPr algn="ctr"/>
            <a:r>
              <a:rPr lang="en-US" dirty="0"/>
              <a:t>GWP: 2088</a:t>
            </a:r>
          </a:p>
        </p:txBody>
      </p:sp>
      <p:sp>
        <p:nvSpPr>
          <p:cNvPr id="27" name="Rectangle 26">
            <a:extLst>
              <a:ext uri="{FF2B5EF4-FFF2-40B4-BE49-F238E27FC236}">
                <a16:creationId xmlns:a16="http://schemas.microsoft.com/office/drawing/2014/main" id="{441B79A1-D92D-6D4B-9297-CCD8A31C4119}"/>
              </a:ext>
            </a:extLst>
          </p:cNvPr>
          <p:cNvSpPr/>
          <p:nvPr/>
        </p:nvSpPr>
        <p:spPr>
          <a:xfrm>
            <a:off x="282424" y="5753030"/>
            <a:ext cx="1394086" cy="3806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8E8DA7F-E22E-1C42-9123-E35661A46651}"/>
              </a:ext>
            </a:extLst>
          </p:cNvPr>
          <p:cNvSpPr/>
          <p:nvPr/>
        </p:nvSpPr>
        <p:spPr>
          <a:xfrm>
            <a:off x="2473879" y="5746910"/>
            <a:ext cx="1394086" cy="380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70842C2-B80C-0343-8C44-16E4877A9790}"/>
              </a:ext>
            </a:extLst>
          </p:cNvPr>
          <p:cNvSpPr/>
          <p:nvPr/>
        </p:nvSpPr>
        <p:spPr>
          <a:xfrm>
            <a:off x="4470872" y="5733400"/>
            <a:ext cx="1394086" cy="380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9671FD0B-9349-B748-80FB-2E23365EAED7}"/>
              </a:ext>
            </a:extLst>
          </p:cNvPr>
          <p:cNvPicPr>
            <a:picLocks noChangeAspect="1"/>
          </p:cNvPicPr>
          <p:nvPr/>
        </p:nvPicPr>
        <p:blipFill>
          <a:blip r:embed="rId9"/>
          <a:stretch>
            <a:fillRect/>
          </a:stretch>
        </p:blipFill>
        <p:spPr>
          <a:xfrm>
            <a:off x="6452612" y="4059230"/>
            <a:ext cx="2743200" cy="1875812"/>
          </a:xfrm>
          <a:prstGeom prst="rect">
            <a:avLst/>
          </a:prstGeom>
        </p:spPr>
      </p:pic>
      <p:sp>
        <p:nvSpPr>
          <p:cNvPr id="33" name="TextBox 32">
            <a:extLst>
              <a:ext uri="{FF2B5EF4-FFF2-40B4-BE49-F238E27FC236}">
                <a16:creationId xmlns:a16="http://schemas.microsoft.com/office/drawing/2014/main" id="{5FA10D2C-866F-684E-9ED0-0F6D8325D33D}"/>
              </a:ext>
            </a:extLst>
          </p:cNvPr>
          <p:cNvSpPr txBox="1"/>
          <p:nvPr/>
        </p:nvSpPr>
        <p:spPr>
          <a:xfrm>
            <a:off x="9195812" y="4618772"/>
            <a:ext cx="2879114" cy="1200329"/>
          </a:xfrm>
          <a:prstGeom prst="rect">
            <a:avLst/>
          </a:prstGeom>
          <a:noFill/>
          <a:ln w="25400">
            <a:noFill/>
            <a:prstDash val="lgDash"/>
          </a:ln>
        </p:spPr>
        <p:txBody>
          <a:bodyPr wrap="square" rtlCol="0">
            <a:spAutoFit/>
          </a:bodyPr>
          <a:lstStyle/>
          <a:p>
            <a:pPr algn="ctr"/>
            <a:r>
              <a:rPr lang="en-US" b="1" dirty="0"/>
              <a:t>Existing Technology</a:t>
            </a:r>
          </a:p>
          <a:p>
            <a:pPr algn="ctr"/>
            <a:r>
              <a:rPr lang="en-US" dirty="0"/>
              <a:t>Infeasible due to high energy requirements or lack of separating agents</a:t>
            </a:r>
          </a:p>
        </p:txBody>
      </p:sp>
      <p:sp>
        <p:nvSpPr>
          <p:cNvPr id="35" name="Rectangle 34">
            <a:extLst>
              <a:ext uri="{FF2B5EF4-FFF2-40B4-BE49-F238E27FC236}">
                <a16:creationId xmlns:a16="http://schemas.microsoft.com/office/drawing/2014/main" id="{82CF110D-DDCB-8041-A4D4-40207D38FF29}"/>
              </a:ext>
            </a:extLst>
          </p:cNvPr>
          <p:cNvSpPr/>
          <p:nvPr/>
        </p:nvSpPr>
        <p:spPr>
          <a:xfrm>
            <a:off x="1456338" y="6183498"/>
            <a:ext cx="4339490" cy="707886"/>
          </a:xfrm>
          <a:prstGeom prst="rect">
            <a:avLst/>
          </a:prstGeom>
        </p:spPr>
        <p:txBody>
          <a:bodyPr wrap="square">
            <a:spAutoFit/>
          </a:bodyPr>
          <a:lstStyle/>
          <a:p>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Refrigerants Environmental Data. Linde Gases AG.</a:t>
            </a:r>
            <a:r>
              <a:rPr lang="en-US" sz="1000" dirty="0">
                <a:latin typeface="Arial" panose="020B0604020202020204" pitchFamily="34" charset="0"/>
                <a:cs typeface="Arial" panose="020B0604020202020204" pitchFamily="34" charset="0"/>
              </a:rPr>
              <a:t> </a:t>
            </a:r>
            <a:endParaRPr lang="en-US" sz="1000" dirty="0">
              <a:latin typeface="Arial" panose="020B0604020202020204" pitchFamily="34" charset="0"/>
              <a:ea typeface="Times New Roman" panose="02020603050405020304" pitchFamily="18" charset="0"/>
              <a:cs typeface="Arial" panose="020B0604020202020204" pitchFamily="34" charset="0"/>
            </a:endParaRPr>
          </a:p>
          <a:p>
            <a:r>
              <a:rPr lang="en-US" sz="1000" dirty="0" err="1">
                <a:latin typeface="Arial" panose="020B0604020202020204" pitchFamily="34" charset="0"/>
                <a:ea typeface="Times New Roman" panose="02020603050405020304" pitchFamily="18" charset="0"/>
                <a:cs typeface="Arial" panose="020B0604020202020204" pitchFamily="34" charset="0"/>
              </a:rPr>
              <a:t>Goetzler</a:t>
            </a:r>
            <a:r>
              <a:rPr lang="en-US" sz="1000" dirty="0">
                <a:latin typeface="Arial" panose="020B0604020202020204" pitchFamily="34" charset="0"/>
                <a:ea typeface="Times New Roman" panose="02020603050405020304" pitchFamily="18" charset="0"/>
                <a:cs typeface="Arial" panose="020B0604020202020204" pitchFamily="34" charset="0"/>
              </a:rPr>
              <a:t> et al. </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US Department of Energy and Navigant Consulting.</a:t>
            </a:r>
            <a:r>
              <a:rPr lang="en-US" sz="1000" dirty="0">
                <a:effectLst/>
                <a:latin typeface="Arial" panose="020B0604020202020204" pitchFamily="34" charset="0"/>
                <a:cs typeface="Arial" panose="020B0604020202020204" pitchFamily="34" charset="0"/>
              </a:rPr>
              <a:t> (2014).</a:t>
            </a:r>
          </a:p>
          <a:p>
            <a:r>
              <a:rPr lang="en-US" sz="1000" dirty="0">
                <a:latin typeface="Arial" panose="020B0604020202020204" pitchFamily="34" charset="0"/>
                <a:cs typeface="Arial" panose="020B0604020202020204" pitchFamily="34" charset="0"/>
              </a:rPr>
              <a:t>Oak Ridge National Lab. (2005).</a:t>
            </a:r>
          </a:p>
          <a:p>
            <a:r>
              <a:rPr lang="en-US" sz="1000" dirty="0">
                <a:latin typeface="Arial" panose="020B0604020202020204" pitchFamily="34" charset="0"/>
                <a:cs typeface="Arial" panose="020B0604020202020204" pitchFamily="34" charset="0"/>
              </a:rPr>
              <a:t>Haynes, W.M. Thermophysical Properties of HCFC Alternatives. (1996).</a:t>
            </a:r>
            <a:r>
              <a:rPr lang="en-US" sz="1000" dirty="0">
                <a:effectLst/>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8DD5DDB-FBA8-5540-8A8B-B85C8CB24A9D}"/>
              </a:ext>
            </a:extLst>
          </p:cNvPr>
          <p:cNvSpPr txBox="1"/>
          <p:nvPr/>
        </p:nvSpPr>
        <p:spPr>
          <a:xfrm>
            <a:off x="4361951" y="5330458"/>
            <a:ext cx="1706366" cy="369332"/>
          </a:xfrm>
          <a:prstGeom prst="rect">
            <a:avLst/>
          </a:prstGeom>
          <a:noFill/>
        </p:spPr>
        <p:txBody>
          <a:bodyPr wrap="square" rtlCol="0">
            <a:spAutoFit/>
          </a:bodyPr>
          <a:lstStyle/>
          <a:p>
            <a:pPr algn="ctr"/>
            <a:r>
              <a:rPr lang="en-US" dirty="0"/>
              <a:t>50% HFC-125</a:t>
            </a:r>
          </a:p>
        </p:txBody>
      </p:sp>
      <p:sp>
        <p:nvSpPr>
          <p:cNvPr id="37" name="TextBox 36">
            <a:extLst>
              <a:ext uri="{FF2B5EF4-FFF2-40B4-BE49-F238E27FC236}">
                <a16:creationId xmlns:a16="http://schemas.microsoft.com/office/drawing/2014/main" id="{1F3F34E3-3492-B84D-986D-29A7941DF74D}"/>
              </a:ext>
            </a:extLst>
          </p:cNvPr>
          <p:cNvSpPr txBox="1"/>
          <p:nvPr/>
        </p:nvSpPr>
        <p:spPr>
          <a:xfrm>
            <a:off x="4439370" y="5034271"/>
            <a:ext cx="1578918" cy="369332"/>
          </a:xfrm>
          <a:prstGeom prst="rect">
            <a:avLst/>
          </a:prstGeom>
          <a:noFill/>
        </p:spPr>
        <p:txBody>
          <a:bodyPr wrap="square" rtlCol="0">
            <a:spAutoFit/>
          </a:bodyPr>
          <a:lstStyle/>
          <a:p>
            <a:pPr algn="ctr"/>
            <a:r>
              <a:rPr lang="en-US" dirty="0"/>
              <a:t>50% HFC-32</a:t>
            </a:r>
          </a:p>
        </p:txBody>
      </p:sp>
      <p:sp>
        <p:nvSpPr>
          <p:cNvPr id="38" name="TextBox 37">
            <a:extLst>
              <a:ext uri="{FF2B5EF4-FFF2-40B4-BE49-F238E27FC236}">
                <a16:creationId xmlns:a16="http://schemas.microsoft.com/office/drawing/2014/main" id="{FFEAB72C-684B-DB46-B683-50F4266E9237}"/>
              </a:ext>
            </a:extLst>
          </p:cNvPr>
          <p:cNvSpPr txBox="1"/>
          <p:nvPr/>
        </p:nvSpPr>
        <p:spPr>
          <a:xfrm>
            <a:off x="9195812" y="4074259"/>
            <a:ext cx="2879114" cy="369332"/>
          </a:xfrm>
          <a:prstGeom prst="rect">
            <a:avLst/>
          </a:prstGeom>
          <a:noFill/>
          <a:ln w="25400">
            <a:noFill/>
            <a:prstDash val="lgDash"/>
          </a:ln>
        </p:spPr>
        <p:txBody>
          <a:bodyPr wrap="square" rtlCol="0">
            <a:spAutoFit/>
          </a:bodyPr>
          <a:lstStyle/>
          <a:p>
            <a:pPr algn="ctr"/>
            <a:r>
              <a:rPr lang="en-US" b="1" dirty="0"/>
              <a:t>Azeotrope</a:t>
            </a:r>
          </a:p>
        </p:txBody>
      </p:sp>
      <p:cxnSp>
        <p:nvCxnSpPr>
          <p:cNvPr id="39" name="Straight Arrow Connector 38">
            <a:extLst>
              <a:ext uri="{FF2B5EF4-FFF2-40B4-BE49-F238E27FC236}">
                <a16:creationId xmlns:a16="http://schemas.microsoft.com/office/drawing/2014/main" id="{1814E74F-E59B-9046-B084-E48727C061F3}"/>
              </a:ext>
            </a:extLst>
          </p:cNvPr>
          <p:cNvCxnSpPr/>
          <p:nvPr/>
        </p:nvCxnSpPr>
        <p:spPr>
          <a:xfrm flipH="1">
            <a:off x="8843554" y="4278454"/>
            <a:ext cx="1214846" cy="1012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78507F3-680E-5547-B8B4-518D54CC361F}"/>
              </a:ext>
            </a:extLst>
          </p:cNvPr>
          <p:cNvSpPr txBox="1"/>
          <p:nvPr/>
        </p:nvSpPr>
        <p:spPr>
          <a:xfrm>
            <a:off x="6577594" y="2887208"/>
            <a:ext cx="5016333" cy="1123712"/>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dirty="0"/>
              <a:t>Separation of low- and high-GWP HFC components from existing refrigerant mixtures is worthwhile</a:t>
            </a:r>
          </a:p>
        </p:txBody>
      </p:sp>
      <p:sp>
        <p:nvSpPr>
          <p:cNvPr id="41" name="TextBox 40">
            <a:extLst>
              <a:ext uri="{FF2B5EF4-FFF2-40B4-BE49-F238E27FC236}">
                <a16:creationId xmlns:a16="http://schemas.microsoft.com/office/drawing/2014/main" id="{49D99812-289F-8F4A-B362-D029D440DF52}"/>
              </a:ext>
            </a:extLst>
          </p:cNvPr>
          <p:cNvSpPr txBox="1"/>
          <p:nvPr/>
        </p:nvSpPr>
        <p:spPr>
          <a:xfrm>
            <a:off x="6575515" y="5975046"/>
            <a:ext cx="5016333" cy="783193"/>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dirty="0"/>
              <a:t>Novel technology is required to separate HFC refrigerant components!</a:t>
            </a:r>
          </a:p>
        </p:txBody>
      </p:sp>
      <p:pic>
        <p:nvPicPr>
          <p:cNvPr id="42" name="Picture 2" descr="Logo of EPA's HFC Phasedown program under the American Innovation and Manufacturing (AIM) Act">
            <a:extLst>
              <a:ext uri="{FF2B5EF4-FFF2-40B4-BE49-F238E27FC236}">
                <a16:creationId xmlns:a16="http://schemas.microsoft.com/office/drawing/2014/main" id="{398AB090-B547-F641-8D97-851E17F12A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94008" y="1110069"/>
            <a:ext cx="2017188" cy="1538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43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6B6F-D310-8C43-80FB-726BC643390E}"/>
              </a:ext>
            </a:extLst>
          </p:cNvPr>
          <p:cNvSpPr>
            <a:spLocks noGrp="1"/>
          </p:cNvSpPr>
          <p:nvPr>
            <p:ph type="title"/>
          </p:nvPr>
        </p:nvSpPr>
        <p:spPr>
          <a:xfrm>
            <a:off x="-1" y="-16987"/>
            <a:ext cx="11734799" cy="905987"/>
          </a:xfrm>
        </p:spPr>
        <p:txBody>
          <a:bodyPr/>
          <a:lstStyle/>
          <a:p>
            <a:r>
              <a:rPr lang="en-US" b="0" dirty="0"/>
              <a:t>Exciting opportunities for future work!</a:t>
            </a:r>
          </a:p>
        </p:txBody>
      </p:sp>
      <p:pic>
        <p:nvPicPr>
          <p:cNvPr id="9218" name="Picture 2" descr="https://lh6.googleusercontent.com/Tsojz0URdpXDDoRH1hyEo4OZQuaJQtAD4jbC0v3oqWyg_zFl6frPlNTtnZ5gsVKzrasjZsEjPq1BtlQvGXrLBOur158R_IVD6g45rqn90Y03iBqjfOVlst9Qm-Di6QyT2vXnKLe7GkE">
            <a:extLst>
              <a:ext uri="{FF2B5EF4-FFF2-40B4-BE49-F238E27FC236}">
                <a16:creationId xmlns:a16="http://schemas.microsoft.com/office/drawing/2014/main" id="{D4638390-B634-CA4A-BACC-10E956B4B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697" y="1007467"/>
            <a:ext cx="8462011" cy="5486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1ABC24-70C3-0E40-8487-D1636B197D6F}"/>
              </a:ext>
            </a:extLst>
          </p:cNvPr>
          <p:cNvSpPr txBox="1"/>
          <p:nvPr/>
        </p:nvSpPr>
        <p:spPr>
          <a:xfrm>
            <a:off x="88020" y="2274764"/>
            <a:ext cx="3242155" cy="1015663"/>
          </a:xfrm>
          <a:prstGeom prst="rect">
            <a:avLst/>
          </a:prstGeom>
          <a:noFill/>
        </p:spPr>
        <p:txBody>
          <a:bodyPr wrap="square" rtlCol="0">
            <a:spAutoFit/>
          </a:bodyPr>
          <a:lstStyle/>
          <a:p>
            <a:pPr algn="ctr"/>
            <a:r>
              <a:rPr lang="en-US" sz="2000" dirty="0"/>
              <a:t>Implement automatic model selection in workflow</a:t>
            </a:r>
          </a:p>
        </p:txBody>
      </p:sp>
      <p:sp>
        <p:nvSpPr>
          <p:cNvPr id="9" name="TextBox 8">
            <a:extLst>
              <a:ext uri="{FF2B5EF4-FFF2-40B4-BE49-F238E27FC236}">
                <a16:creationId xmlns:a16="http://schemas.microsoft.com/office/drawing/2014/main" id="{8EDEB0CD-DD76-8F45-883D-A7E382C4905D}"/>
              </a:ext>
            </a:extLst>
          </p:cNvPr>
          <p:cNvSpPr txBox="1"/>
          <p:nvPr/>
        </p:nvSpPr>
        <p:spPr>
          <a:xfrm>
            <a:off x="88020" y="5012312"/>
            <a:ext cx="3242155" cy="1015663"/>
          </a:xfrm>
          <a:prstGeom prst="rect">
            <a:avLst/>
          </a:prstGeom>
          <a:noFill/>
        </p:spPr>
        <p:txBody>
          <a:bodyPr wrap="square" rtlCol="0">
            <a:spAutoFit/>
          </a:bodyPr>
          <a:lstStyle/>
          <a:p>
            <a:pPr algn="ctr"/>
            <a:r>
              <a:rPr lang="en-US" sz="2000" dirty="0"/>
              <a:t>Determine most important IL properties for efficient separations</a:t>
            </a:r>
          </a:p>
        </p:txBody>
      </p:sp>
      <p:sp>
        <p:nvSpPr>
          <p:cNvPr id="10" name="TextBox 9">
            <a:extLst>
              <a:ext uri="{FF2B5EF4-FFF2-40B4-BE49-F238E27FC236}">
                <a16:creationId xmlns:a16="http://schemas.microsoft.com/office/drawing/2014/main" id="{FFF8659E-D9F2-2E4D-8A42-D6EF45297E7F}"/>
              </a:ext>
            </a:extLst>
          </p:cNvPr>
          <p:cNvSpPr txBox="1"/>
          <p:nvPr/>
        </p:nvSpPr>
        <p:spPr>
          <a:xfrm>
            <a:off x="88020" y="3643538"/>
            <a:ext cx="3208017" cy="1015663"/>
          </a:xfrm>
          <a:prstGeom prst="rect">
            <a:avLst/>
          </a:prstGeom>
          <a:noFill/>
        </p:spPr>
        <p:txBody>
          <a:bodyPr wrap="square" rtlCol="0">
            <a:spAutoFit/>
          </a:bodyPr>
          <a:lstStyle/>
          <a:p>
            <a:pPr algn="ctr"/>
            <a:r>
              <a:rPr lang="en-US" sz="2000" dirty="0"/>
              <a:t>Use workflow to provide molecule and process design specifications</a:t>
            </a:r>
          </a:p>
        </p:txBody>
      </p:sp>
      <p:sp>
        <p:nvSpPr>
          <p:cNvPr id="16" name="Slide Number Placeholder 15">
            <a:extLst>
              <a:ext uri="{FF2B5EF4-FFF2-40B4-BE49-F238E27FC236}">
                <a16:creationId xmlns:a16="http://schemas.microsoft.com/office/drawing/2014/main" id="{7CBED919-9036-8846-8310-C5F714467CEB}"/>
              </a:ext>
            </a:extLst>
          </p:cNvPr>
          <p:cNvSpPr>
            <a:spLocks noGrp="1"/>
          </p:cNvSpPr>
          <p:nvPr>
            <p:ph type="sldNum" sz="quarter" idx="12"/>
          </p:nvPr>
        </p:nvSpPr>
        <p:spPr>
          <a:xfrm>
            <a:off x="9448800" y="6482224"/>
            <a:ext cx="2743200" cy="365125"/>
          </a:xfrm>
        </p:spPr>
        <p:txBody>
          <a:bodyPr/>
          <a:lstStyle/>
          <a:p>
            <a:fld id="{FCBCE3EA-5A32-E646-ABB5-D52B3C237071}" type="slidenum">
              <a:rPr lang="en-US" b="1" smtClean="0">
                <a:solidFill>
                  <a:schemeClr val="tx1"/>
                </a:solidFill>
              </a:rPr>
              <a:t>20</a:t>
            </a:fld>
            <a:endParaRPr lang="en-US" b="1" dirty="0">
              <a:solidFill>
                <a:schemeClr val="tx1"/>
              </a:solidFill>
            </a:endParaRPr>
          </a:p>
        </p:txBody>
      </p:sp>
      <p:pic>
        <p:nvPicPr>
          <p:cNvPr id="11" name="Picture 10">
            <a:extLst>
              <a:ext uri="{FF2B5EF4-FFF2-40B4-BE49-F238E27FC236}">
                <a16:creationId xmlns:a16="http://schemas.microsoft.com/office/drawing/2014/main" id="{88CE4867-0837-8B42-9E29-9E79D3954352}"/>
              </a:ext>
            </a:extLst>
          </p:cNvPr>
          <p:cNvPicPr>
            <a:picLocks noChangeAspect="1"/>
          </p:cNvPicPr>
          <p:nvPr/>
        </p:nvPicPr>
        <p:blipFill>
          <a:blip r:embed="rId4"/>
          <a:stretch>
            <a:fillRect/>
          </a:stretch>
        </p:blipFill>
        <p:spPr>
          <a:xfrm>
            <a:off x="9321399" y="44144"/>
            <a:ext cx="709931" cy="709931"/>
          </a:xfrm>
          <a:prstGeom prst="rect">
            <a:avLst/>
          </a:prstGeom>
        </p:spPr>
      </p:pic>
      <p:sp>
        <p:nvSpPr>
          <p:cNvPr id="13" name="TextBox 12">
            <a:extLst>
              <a:ext uri="{FF2B5EF4-FFF2-40B4-BE49-F238E27FC236}">
                <a16:creationId xmlns:a16="http://schemas.microsoft.com/office/drawing/2014/main" id="{FDE91483-B74F-8A47-823D-942D24C086CE}"/>
              </a:ext>
            </a:extLst>
          </p:cNvPr>
          <p:cNvSpPr txBox="1"/>
          <p:nvPr/>
        </p:nvSpPr>
        <p:spPr>
          <a:xfrm>
            <a:off x="10031330" y="245486"/>
            <a:ext cx="1966757" cy="369332"/>
          </a:xfrm>
          <a:prstGeom prst="rect">
            <a:avLst/>
          </a:prstGeom>
          <a:noFill/>
        </p:spPr>
        <p:txBody>
          <a:bodyPr wrap="none" rtlCol="0">
            <a:spAutoFit/>
          </a:bodyPr>
          <a:lstStyle/>
          <a:p>
            <a:r>
              <a:rPr lang="en-US" dirty="0"/>
              <a:t>Grant No. 1917474</a:t>
            </a:r>
          </a:p>
        </p:txBody>
      </p:sp>
      <p:sp>
        <p:nvSpPr>
          <p:cNvPr id="12" name="TextBox 11">
            <a:extLst>
              <a:ext uri="{FF2B5EF4-FFF2-40B4-BE49-F238E27FC236}">
                <a16:creationId xmlns:a16="http://schemas.microsoft.com/office/drawing/2014/main" id="{4FEC21F7-EFBA-AC4A-AC12-9B4AB81F3629}"/>
              </a:ext>
            </a:extLst>
          </p:cNvPr>
          <p:cNvSpPr txBox="1"/>
          <p:nvPr/>
        </p:nvSpPr>
        <p:spPr>
          <a:xfrm>
            <a:off x="199542" y="905990"/>
            <a:ext cx="3242155" cy="1015663"/>
          </a:xfrm>
          <a:prstGeom prst="rect">
            <a:avLst/>
          </a:prstGeom>
          <a:noFill/>
        </p:spPr>
        <p:txBody>
          <a:bodyPr wrap="square" rtlCol="0">
            <a:spAutoFit/>
          </a:bodyPr>
          <a:lstStyle/>
          <a:p>
            <a:pPr algn="ctr"/>
            <a:r>
              <a:rPr lang="en-US" sz="2000" dirty="0"/>
              <a:t>Expand model selection to include other types of </a:t>
            </a:r>
            <a:r>
              <a:rPr lang="en-US" sz="2000" dirty="0" err="1"/>
              <a:t>thermo</a:t>
            </a:r>
            <a:r>
              <a:rPr lang="en-US" sz="2000" dirty="0"/>
              <a:t> models</a:t>
            </a:r>
          </a:p>
        </p:txBody>
      </p:sp>
    </p:spTree>
    <p:extLst>
      <p:ext uri="{BB962C8B-B14F-4D97-AF65-F5344CB8AC3E}">
        <p14:creationId xmlns:p14="http://schemas.microsoft.com/office/powerpoint/2010/main" val="3328422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98E6-38A6-5B47-8020-66465A15A1D7}"/>
              </a:ext>
            </a:extLst>
          </p:cNvPr>
          <p:cNvSpPr>
            <a:spLocks noGrp="1"/>
          </p:cNvSpPr>
          <p:nvPr>
            <p:ph type="title"/>
          </p:nvPr>
        </p:nvSpPr>
        <p:spPr>
          <a:xfrm>
            <a:off x="0" y="0"/>
            <a:ext cx="11607800" cy="1056535"/>
          </a:xfrm>
        </p:spPr>
        <p:txBody>
          <a:bodyPr>
            <a:normAutofit/>
          </a:bodyPr>
          <a:lstStyle/>
          <a:p>
            <a:r>
              <a:rPr lang="en-US" sz="3600" dirty="0"/>
              <a:t>Acknowledgements</a:t>
            </a:r>
          </a:p>
        </p:txBody>
      </p:sp>
      <p:pic>
        <p:nvPicPr>
          <p:cNvPr id="5" name="Picture 4">
            <a:extLst>
              <a:ext uri="{FF2B5EF4-FFF2-40B4-BE49-F238E27FC236}">
                <a16:creationId xmlns:a16="http://schemas.microsoft.com/office/drawing/2014/main" id="{805C877E-C6B2-1A4D-B55D-B2F0F659EEC1}"/>
              </a:ext>
            </a:extLst>
          </p:cNvPr>
          <p:cNvPicPr>
            <a:picLocks noChangeAspect="1"/>
          </p:cNvPicPr>
          <p:nvPr/>
        </p:nvPicPr>
        <p:blipFill>
          <a:blip r:embed="rId3"/>
          <a:stretch>
            <a:fillRect/>
          </a:stretch>
        </p:blipFill>
        <p:spPr>
          <a:xfrm>
            <a:off x="8173508" y="3033377"/>
            <a:ext cx="804936" cy="804936"/>
          </a:xfrm>
          <a:prstGeom prst="rect">
            <a:avLst/>
          </a:prstGeom>
        </p:spPr>
      </p:pic>
      <p:sp>
        <p:nvSpPr>
          <p:cNvPr id="6" name="TextBox 5">
            <a:extLst>
              <a:ext uri="{FF2B5EF4-FFF2-40B4-BE49-F238E27FC236}">
                <a16:creationId xmlns:a16="http://schemas.microsoft.com/office/drawing/2014/main" id="{54B6346A-B876-C846-8316-2FF826FC163C}"/>
              </a:ext>
            </a:extLst>
          </p:cNvPr>
          <p:cNvSpPr txBox="1"/>
          <p:nvPr/>
        </p:nvSpPr>
        <p:spPr>
          <a:xfrm>
            <a:off x="9197020" y="3208383"/>
            <a:ext cx="1966757" cy="369332"/>
          </a:xfrm>
          <a:prstGeom prst="rect">
            <a:avLst/>
          </a:prstGeom>
          <a:noFill/>
        </p:spPr>
        <p:txBody>
          <a:bodyPr wrap="none" rtlCol="0">
            <a:spAutoFit/>
          </a:bodyPr>
          <a:lstStyle/>
          <a:p>
            <a:r>
              <a:rPr lang="en-US" dirty="0"/>
              <a:t>Grant No. 1917474</a:t>
            </a:r>
          </a:p>
        </p:txBody>
      </p:sp>
      <p:sp>
        <p:nvSpPr>
          <p:cNvPr id="10" name="TextBox 9">
            <a:extLst>
              <a:ext uri="{FF2B5EF4-FFF2-40B4-BE49-F238E27FC236}">
                <a16:creationId xmlns:a16="http://schemas.microsoft.com/office/drawing/2014/main" id="{477F6628-93CA-1C4B-A46F-AF2AC8608AD6}"/>
              </a:ext>
            </a:extLst>
          </p:cNvPr>
          <p:cNvSpPr txBox="1"/>
          <p:nvPr/>
        </p:nvSpPr>
        <p:spPr>
          <a:xfrm>
            <a:off x="0" y="5093344"/>
            <a:ext cx="1529433" cy="369332"/>
          </a:xfrm>
          <a:prstGeom prst="rect">
            <a:avLst/>
          </a:prstGeom>
          <a:noFill/>
        </p:spPr>
        <p:txBody>
          <a:bodyPr wrap="square" rtlCol="0">
            <a:spAutoFit/>
          </a:bodyPr>
          <a:lstStyle/>
          <a:p>
            <a:r>
              <a:rPr lang="en-US" dirty="0" err="1"/>
              <a:t>Maginn</a:t>
            </a:r>
            <a:r>
              <a:rPr lang="en-US" dirty="0"/>
              <a:t> Group</a:t>
            </a:r>
          </a:p>
        </p:txBody>
      </p:sp>
      <p:sp>
        <p:nvSpPr>
          <p:cNvPr id="16" name="TextBox 15">
            <a:extLst>
              <a:ext uri="{FF2B5EF4-FFF2-40B4-BE49-F238E27FC236}">
                <a16:creationId xmlns:a16="http://schemas.microsoft.com/office/drawing/2014/main" id="{716B8089-C939-0449-A0AB-0EDD8352A171}"/>
              </a:ext>
            </a:extLst>
          </p:cNvPr>
          <p:cNvSpPr txBox="1"/>
          <p:nvPr/>
        </p:nvSpPr>
        <p:spPr>
          <a:xfrm>
            <a:off x="0" y="2095642"/>
            <a:ext cx="1638300" cy="369332"/>
          </a:xfrm>
          <a:prstGeom prst="rect">
            <a:avLst/>
          </a:prstGeom>
          <a:noFill/>
        </p:spPr>
        <p:txBody>
          <a:bodyPr wrap="square" rtlCol="0">
            <a:spAutoFit/>
          </a:bodyPr>
          <a:lstStyle/>
          <a:p>
            <a:r>
              <a:rPr lang="en-US" dirty="0"/>
              <a:t>Dowling Group</a:t>
            </a:r>
          </a:p>
        </p:txBody>
      </p:sp>
      <p:pic>
        <p:nvPicPr>
          <p:cNvPr id="11" name="Picture 10">
            <a:extLst>
              <a:ext uri="{FF2B5EF4-FFF2-40B4-BE49-F238E27FC236}">
                <a16:creationId xmlns:a16="http://schemas.microsoft.com/office/drawing/2014/main" id="{01719BC0-E054-6246-A879-ABD54F269E7A}"/>
              </a:ext>
            </a:extLst>
          </p:cNvPr>
          <p:cNvPicPr>
            <a:picLocks noChangeAspect="1"/>
          </p:cNvPicPr>
          <p:nvPr/>
        </p:nvPicPr>
        <p:blipFill>
          <a:blip r:embed="rId4"/>
          <a:stretch>
            <a:fillRect/>
          </a:stretch>
        </p:blipFill>
        <p:spPr>
          <a:xfrm>
            <a:off x="7488010" y="1937924"/>
            <a:ext cx="1905000" cy="1054100"/>
          </a:xfrm>
          <a:prstGeom prst="rect">
            <a:avLst/>
          </a:prstGeom>
        </p:spPr>
      </p:pic>
      <p:sp>
        <p:nvSpPr>
          <p:cNvPr id="14" name="TextBox 13">
            <a:extLst>
              <a:ext uri="{FF2B5EF4-FFF2-40B4-BE49-F238E27FC236}">
                <a16:creationId xmlns:a16="http://schemas.microsoft.com/office/drawing/2014/main" id="{B188BE2F-6EE5-8248-9010-759FA708E95A}"/>
              </a:ext>
            </a:extLst>
          </p:cNvPr>
          <p:cNvSpPr txBox="1"/>
          <p:nvPr/>
        </p:nvSpPr>
        <p:spPr>
          <a:xfrm>
            <a:off x="7303738" y="830308"/>
            <a:ext cx="4772699" cy="954107"/>
          </a:xfrm>
          <a:prstGeom prst="rect">
            <a:avLst/>
          </a:prstGeom>
          <a:noFill/>
        </p:spPr>
        <p:txBody>
          <a:bodyPr wrap="square" rtlCol="0">
            <a:spAutoFit/>
          </a:bodyPr>
          <a:lstStyle/>
          <a:p>
            <a:pPr algn="ctr"/>
            <a:r>
              <a:rPr lang="en-US" sz="2800" dirty="0"/>
              <a:t>Questions?</a:t>
            </a:r>
          </a:p>
          <a:p>
            <a:pPr algn="ctr"/>
            <a:r>
              <a:rPr lang="en-US" sz="2800" dirty="0"/>
              <a:t>Email: </a:t>
            </a:r>
            <a:r>
              <a:rPr lang="en-US" sz="2800" dirty="0" err="1"/>
              <a:t>bbefort@nd.edu</a:t>
            </a:r>
            <a:endParaRPr lang="en-US" sz="2800" dirty="0"/>
          </a:p>
        </p:txBody>
      </p:sp>
      <p:sp>
        <p:nvSpPr>
          <p:cNvPr id="13" name="Slide Number Placeholder 2">
            <a:extLst>
              <a:ext uri="{FF2B5EF4-FFF2-40B4-BE49-F238E27FC236}">
                <a16:creationId xmlns:a16="http://schemas.microsoft.com/office/drawing/2014/main" id="{D85F1116-3AA3-E446-BFDC-F2B6128EC1A5}"/>
              </a:ext>
            </a:extLst>
          </p:cNvPr>
          <p:cNvSpPr>
            <a:spLocks noGrp="1"/>
          </p:cNvSpPr>
          <p:nvPr>
            <p:ph type="sldNum" sz="quarter" idx="12"/>
          </p:nvPr>
        </p:nvSpPr>
        <p:spPr>
          <a:xfrm>
            <a:off x="11813629" y="6508401"/>
            <a:ext cx="378372" cy="365125"/>
          </a:xfrm>
        </p:spPr>
        <p:txBody>
          <a:bodyPr/>
          <a:lstStyle/>
          <a:p>
            <a:fld id="{11DEB7C2-7F48-804F-B7AA-AFFA1C91D07B}" type="slidenum">
              <a:rPr lang="en-US" sz="1400" b="1" smtClean="0">
                <a:solidFill>
                  <a:schemeClr val="tx1"/>
                </a:solidFill>
              </a:rPr>
              <a:t>21</a:t>
            </a:fld>
            <a:endParaRPr lang="en-US" sz="1400" b="1" dirty="0">
              <a:solidFill>
                <a:schemeClr val="tx1"/>
              </a:solidFill>
            </a:endParaRPr>
          </a:p>
        </p:txBody>
      </p:sp>
      <p:pic>
        <p:nvPicPr>
          <p:cNvPr id="8" name="Picture 7">
            <a:extLst>
              <a:ext uri="{FF2B5EF4-FFF2-40B4-BE49-F238E27FC236}">
                <a16:creationId xmlns:a16="http://schemas.microsoft.com/office/drawing/2014/main" id="{254C5460-903A-E444-98F2-F2560D8A8C2A}"/>
              </a:ext>
            </a:extLst>
          </p:cNvPr>
          <p:cNvPicPr>
            <a:picLocks noChangeAspect="1"/>
          </p:cNvPicPr>
          <p:nvPr/>
        </p:nvPicPr>
        <p:blipFill rotWithShape="1">
          <a:blip r:embed="rId5"/>
          <a:srcRect l="69782" t="18680" r="10922" b="22183"/>
          <a:stretch/>
        </p:blipFill>
        <p:spPr>
          <a:xfrm rot="5400000">
            <a:off x="2973219" y="-68078"/>
            <a:ext cx="2526963" cy="5140454"/>
          </a:xfrm>
          <a:prstGeom prst="rect">
            <a:avLst/>
          </a:prstGeom>
        </p:spPr>
      </p:pic>
      <p:pic>
        <p:nvPicPr>
          <p:cNvPr id="4" name="Picture 3">
            <a:extLst>
              <a:ext uri="{FF2B5EF4-FFF2-40B4-BE49-F238E27FC236}">
                <a16:creationId xmlns:a16="http://schemas.microsoft.com/office/drawing/2014/main" id="{85493B79-6323-AE47-98BD-06863679D06D}"/>
              </a:ext>
            </a:extLst>
          </p:cNvPr>
          <p:cNvPicPr>
            <a:picLocks noChangeAspect="1"/>
          </p:cNvPicPr>
          <p:nvPr/>
        </p:nvPicPr>
        <p:blipFill>
          <a:blip r:embed="rId6"/>
          <a:stretch>
            <a:fillRect/>
          </a:stretch>
        </p:blipFill>
        <p:spPr>
          <a:xfrm>
            <a:off x="7488010" y="3978387"/>
            <a:ext cx="4138863" cy="2743200"/>
          </a:xfrm>
          <a:prstGeom prst="rect">
            <a:avLst/>
          </a:prstGeom>
        </p:spPr>
      </p:pic>
      <p:sp>
        <p:nvSpPr>
          <p:cNvPr id="15" name="TextBox 14">
            <a:extLst>
              <a:ext uri="{FF2B5EF4-FFF2-40B4-BE49-F238E27FC236}">
                <a16:creationId xmlns:a16="http://schemas.microsoft.com/office/drawing/2014/main" id="{34017AD6-A3E0-E544-82CD-AAD70B2295FA}"/>
              </a:ext>
            </a:extLst>
          </p:cNvPr>
          <p:cNvSpPr txBox="1"/>
          <p:nvPr/>
        </p:nvSpPr>
        <p:spPr>
          <a:xfrm>
            <a:off x="5958577" y="5093344"/>
            <a:ext cx="1529433" cy="369332"/>
          </a:xfrm>
          <a:prstGeom prst="rect">
            <a:avLst/>
          </a:prstGeom>
          <a:noFill/>
        </p:spPr>
        <p:txBody>
          <a:bodyPr wrap="square" rtlCol="0">
            <a:spAutoFit/>
          </a:bodyPr>
          <a:lstStyle/>
          <a:p>
            <a:r>
              <a:rPr lang="en-US" dirty="0" err="1"/>
              <a:t>Shiflett</a:t>
            </a:r>
            <a:r>
              <a:rPr lang="en-US" dirty="0"/>
              <a:t> Group</a:t>
            </a:r>
          </a:p>
        </p:txBody>
      </p:sp>
      <p:pic>
        <p:nvPicPr>
          <p:cNvPr id="17" name="Picture 16">
            <a:extLst>
              <a:ext uri="{FF2B5EF4-FFF2-40B4-BE49-F238E27FC236}">
                <a16:creationId xmlns:a16="http://schemas.microsoft.com/office/drawing/2014/main" id="{59CF44AB-EFEB-184C-97EB-4438706E7157}"/>
              </a:ext>
            </a:extLst>
          </p:cNvPr>
          <p:cNvPicPr>
            <a:picLocks noChangeAspect="1"/>
          </p:cNvPicPr>
          <p:nvPr/>
        </p:nvPicPr>
        <p:blipFill>
          <a:blip r:embed="rId7"/>
          <a:stretch>
            <a:fillRect/>
          </a:stretch>
        </p:blipFill>
        <p:spPr>
          <a:xfrm>
            <a:off x="9766262" y="1984751"/>
            <a:ext cx="2141294" cy="822960"/>
          </a:xfrm>
          <a:prstGeom prst="rect">
            <a:avLst/>
          </a:prstGeom>
        </p:spPr>
      </p:pic>
      <p:pic>
        <p:nvPicPr>
          <p:cNvPr id="18" name="Picture 17" descr="A group of people standing on a sidewalk&#10;&#10;Description automatically generated with low confidence">
            <a:extLst>
              <a:ext uri="{FF2B5EF4-FFF2-40B4-BE49-F238E27FC236}">
                <a16:creationId xmlns:a16="http://schemas.microsoft.com/office/drawing/2014/main" id="{9816B1C0-F1D8-684C-A132-FBE7C7E2A78B}"/>
              </a:ext>
            </a:extLst>
          </p:cNvPr>
          <p:cNvPicPr>
            <a:picLocks noChangeAspect="1"/>
          </p:cNvPicPr>
          <p:nvPr/>
        </p:nvPicPr>
        <p:blipFill rotWithShape="1">
          <a:blip r:embed="rId8"/>
          <a:srcRect l="-2669" t="19746" r="2669"/>
          <a:stretch/>
        </p:blipFill>
        <p:spPr>
          <a:xfrm>
            <a:off x="1287083" y="4103331"/>
            <a:ext cx="4349924" cy="2618256"/>
          </a:xfrm>
          <a:prstGeom prst="rect">
            <a:avLst/>
          </a:prstGeom>
        </p:spPr>
      </p:pic>
    </p:spTree>
    <p:extLst>
      <p:ext uri="{BB962C8B-B14F-4D97-AF65-F5344CB8AC3E}">
        <p14:creationId xmlns:p14="http://schemas.microsoft.com/office/powerpoint/2010/main" val="186307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Content Placeholder 5">
            <a:extLst>
              <a:ext uri="{FF2B5EF4-FFF2-40B4-BE49-F238E27FC236}">
                <a16:creationId xmlns:a16="http://schemas.microsoft.com/office/drawing/2014/main" id="{7D79DF2E-B912-204E-BF46-8BEB366A8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1172" y="1382010"/>
            <a:ext cx="4959319" cy="4931380"/>
          </a:xfrm>
          <a:prstGeom prst="rect">
            <a:avLst/>
          </a:prstGeom>
          <a:ln w="12700">
            <a:noFill/>
          </a:ln>
        </p:spPr>
      </p:pic>
      <p:sp>
        <p:nvSpPr>
          <p:cNvPr id="2" name="Title 1">
            <a:extLst>
              <a:ext uri="{FF2B5EF4-FFF2-40B4-BE49-F238E27FC236}">
                <a16:creationId xmlns:a16="http://schemas.microsoft.com/office/drawing/2014/main" id="{023643AE-7D08-8B46-BBC4-B4CDFD971C01}"/>
              </a:ext>
            </a:extLst>
          </p:cNvPr>
          <p:cNvSpPr>
            <a:spLocks noGrp="1"/>
          </p:cNvSpPr>
          <p:nvPr>
            <p:ph type="title"/>
          </p:nvPr>
        </p:nvSpPr>
        <p:spPr>
          <a:xfrm>
            <a:off x="16730" y="-8652"/>
            <a:ext cx="11980590" cy="787814"/>
          </a:xfrm>
        </p:spPr>
        <p:txBody>
          <a:bodyPr>
            <a:normAutofit/>
          </a:bodyPr>
          <a:lstStyle/>
          <a:p>
            <a:r>
              <a:rPr lang="en-US" b="0" dirty="0"/>
              <a:t>Ionic liquids enable separations of the future</a:t>
            </a:r>
          </a:p>
        </p:txBody>
      </p:sp>
      <p:sp>
        <p:nvSpPr>
          <p:cNvPr id="3" name="Slide Number Placeholder 2">
            <a:extLst>
              <a:ext uri="{FF2B5EF4-FFF2-40B4-BE49-F238E27FC236}">
                <a16:creationId xmlns:a16="http://schemas.microsoft.com/office/drawing/2014/main" id="{9630D07E-9A08-294F-9C35-E5EA18B332FE}"/>
              </a:ext>
            </a:extLst>
          </p:cNvPr>
          <p:cNvSpPr>
            <a:spLocks noGrp="1"/>
          </p:cNvSpPr>
          <p:nvPr>
            <p:ph type="sldNum" sz="quarter" idx="12"/>
          </p:nvPr>
        </p:nvSpPr>
        <p:spPr/>
        <p:txBody>
          <a:bodyPr/>
          <a:lstStyle/>
          <a:p>
            <a:fld id="{1756F3D0-7E86-AC43-9E81-92FE9637AEC8}" type="slidenum">
              <a:rPr lang="en-US" smtClean="0"/>
              <a:t>3</a:t>
            </a:fld>
            <a:endParaRPr lang="en-US"/>
          </a:p>
        </p:txBody>
      </p:sp>
      <p:pic>
        <p:nvPicPr>
          <p:cNvPr id="31" name="Picture 30">
            <a:extLst>
              <a:ext uri="{FF2B5EF4-FFF2-40B4-BE49-F238E27FC236}">
                <a16:creationId xmlns:a16="http://schemas.microsoft.com/office/drawing/2014/main" id="{DE4FB134-1DE2-8D47-949A-7D57279EC677}"/>
              </a:ext>
            </a:extLst>
          </p:cNvPr>
          <p:cNvPicPr>
            <a:picLocks noChangeAspect="1"/>
          </p:cNvPicPr>
          <p:nvPr/>
        </p:nvPicPr>
        <p:blipFill>
          <a:blip r:embed="rId4"/>
          <a:stretch>
            <a:fillRect/>
          </a:stretch>
        </p:blipFill>
        <p:spPr>
          <a:xfrm>
            <a:off x="187185" y="641249"/>
            <a:ext cx="861134" cy="914400"/>
          </a:xfrm>
          <a:prstGeom prst="rect">
            <a:avLst/>
          </a:prstGeom>
        </p:spPr>
      </p:pic>
      <p:sp>
        <p:nvSpPr>
          <p:cNvPr id="32" name="TextBox 31">
            <a:extLst>
              <a:ext uri="{FF2B5EF4-FFF2-40B4-BE49-F238E27FC236}">
                <a16:creationId xmlns:a16="http://schemas.microsoft.com/office/drawing/2014/main" id="{934EAE23-728A-0F4A-962E-6AEF06C900BA}"/>
              </a:ext>
            </a:extLst>
          </p:cNvPr>
          <p:cNvSpPr txBox="1"/>
          <p:nvPr/>
        </p:nvSpPr>
        <p:spPr>
          <a:xfrm>
            <a:off x="1193998" y="969092"/>
            <a:ext cx="4653145"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dirty="0"/>
              <a:t>Salt with low melting point and low volatility</a:t>
            </a:r>
          </a:p>
        </p:txBody>
      </p:sp>
      <p:sp>
        <p:nvSpPr>
          <p:cNvPr id="37" name="TextBox 36">
            <a:extLst>
              <a:ext uri="{FF2B5EF4-FFF2-40B4-BE49-F238E27FC236}">
                <a16:creationId xmlns:a16="http://schemas.microsoft.com/office/drawing/2014/main" id="{D30DBEDE-1734-374F-A17D-BEC1621309DC}"/>
              </a:ext>
            </a:extLst>
          </p:cNvPr>
          <p:cNvSpPr txBox="1"/>
          <p:nvPr/>
        </p:nvSpPr>
        <p:spPr>
          <a:xfrm>
            <a:off x="8083719" y="3484525"/>
            <a:ext cx="1684007" cy="408623"/>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b="1" dirty="0"/>
              <a:t>Challenge</a:t>
            </a:r>
            <a:endParaRPr lang="en-US" dirty="0"/>
          </a:p>
        </p:txBody>
      </p:sp>
      <p:sp>
        <p:nvSpPr>
          <p:cNvPr id="38" name="TextBox 37">
            <a:extLst>
              <a:ext uri="{FF2B5EF4-FFF2-40B4-BE49-F238E27FC236}">
                <a16:creationId xmlns:a16="http://schemas.microsoft.com/office/drawing/2014/main" id="{324DA821-266C-4E42-A825-2ED7B21310CA}"/>
              </a:ext>
            </a:extLst>
          </p:cNvPr>
          <p:cNvSpPr txBox="1"/>
          <p:nvPr/>
        </p:nvSpPr>
        <p:spPr>
          <a:xfrm>
            <a:off x="6678822" y="630775"/>
            <a:ext cx="4493800" cy="408623"/>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b="1" dirty="0"/>
              <a:t>Opportunities for Optimization</a:t>
            </a:r>
            <a:endParaRPr lang="en-US" dirty="0"/>
          </a:p>
        </p:txBody>
      </p:sp>
      <p:pic>
        <p:nvPicPr>
          <p:cNvPr id="41" name="Picture 40">
            <a:extLst>
              <a:ext uri="{FF2B5EF4-FFF2-40B4-BE49-F238E27FC236}">
                <a16:creationId xmlns:a16="http://schemas.microsoft.com/office/drawing/2014/main" id="{0CDA9A58-91E3-EF40-B329-90E2A84AF4EC}"/>
              </a:ext>
            </a:extLst>
          </p:cNvPr>
          <p:cNvPicPr>
            <a:picLocks noChangeAspect="1"/>
          </p:cNvPicPr>
          <p:nvPr/>
        </p:nvPicPr>
        <p:blipFill>
          <a:blip r:embed="rId5"/>
          <a:stretch>
            <a:fillRect/>
          </a:stretch>
        </p:blipFill>
        <p:spPr>
          <a:xfrm>
            <a:off x="338462" y="1670793"/>
            <a:ext cx="914400" cy="502920"/>
          </a:xfrm>
          <a:prstGeom prst="rect">
            <a:avLst/>
          </a:prstGeom>
        </p:spPr>
      </p:pic>
      <p:sp>
        <p:nvSpPr>
          <p:cNvPr id="42" name="Rectangle 41">
            <a:extLst>
              <a:ext uri="{FF2B5EF4-FFF2-40B4-BE49-F238E27FC236}">
                <a16:creationId xmlns:a16="http://schemas.microsoft.com/office/drawing/2014/main" id="{7CB578CF-E0EE-CC45-9155-003F54D1258A}"/>
              </a:ext>
            </a:extLst>
          </p:cNvPr>
          <p:cNvSpPr/>
          <p:nvPr/>
        </p:nvSpPr>
        <p:spPr>
          <a:xfrm>
            <a:off x="1318720" y="6501327"/>
            <a:ext cx="4688305" cy="400110"/>
          </a:xfrm>
          <a:prstGeom prst="rect">
            <a:avLst/>
          </a:prstGeom>
        </p:spPr>
        <p:txBody>
          <a:bodyPr wrap="square">
            <a:spAutoFit/>
          </a:bodyPr>
          <a:lstStyle/>
          <a:p>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Shiflett</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M. B. and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Yokozeki</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A. </a:t>
            </a:r>
            <a:r>
              <a:rPr lang="en-US" sz="1000" i="1" dirty="0" err="1">
                <a:solidFill>
                  <a:srgbClr val="000000"/>
                </a:solidFill>
                <a:latin typeface="Arial" panose="020B0604020202020204" pitchFamily="34" charset="0"/>
                <a:ea typeface="Calibri" panose="020F0502020204030204" pitchFamily="34" charset="0"/>
                <a:cs typeface="Arial" panose="020B0604020202020204" pitchFamily="34" charset="0"/>
              </a:rPr>
              <a:t>Chimica</a:t>
            </a:r>
            <a:r>
              <a:rPr lang="en-US" sz="10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1000" i="1" dirty="0" err="1">
                <a:solidFill>
                  <a:srgbClr val="000000"/>
                </a:solidFill>
                <a:latin typeface="Arial" panose="020B0604020202020204" pitchFamily="34" charset="0"/>
                <a:ea typeface="Calibri" panose="020F0502020204030204" pitchFamily="34" charset="0"/>
                <a:cs typeface="Arial" panose="020B0604020202020204" pitchFamily="34" charset="0"/>
              </a:rPr>
              <a:t>Oggi</a:t>
            </a:r>
            <a:r>
              <a:rPr lang="en-US" sz="1000" i="1" dirty="0">
                <a:solidFill>
                  <a:srgbClr val="000000"/>
                </a:solidFill>
                <a:latin typeface="Arial" panose="020B0604020202020204" pitchFamily="34" charset="0"/>
                <a:ea typeface="Calibri" panose="020F0502020204030204" pitchFamily="34" charset="0"/>
                <a:cs typeface="Arial" panose="020B0604020202020204" pitchFamily="34" charset="0"/>
              </a:rPr>
              <a:t> - Chemistry Today</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24(2). (2006).</a:t>
            </a:r>
          </a:p>
          <a:p>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Devaki, S. J. and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Sasi</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R. </a:t>
            </a:r>
            <a:r>
              <a:rPr lang="en-US" sz="1000" i="1" dirty="0" err="1">
                <a:solidFill>
                  <a:srgbClr val="000000"/>
                </a:solidFill>
                <a:latin typeface="Arial" panose="020B0604020202020204" pitchFamily="34" charset="0"/>
                <a:ea typeface="Calibri" panose="020F0502020204030204" pitchFamily="34" charset="0"/>
                <a:cs typeface="Arial" panose="020B0604020202020204" pitchFamily="34" charset="0"/>
              </a:rPr>
              <a:t>IntechOpen</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(2007).</a:t>
            </a:r>
          </a:p>
        </p:txBody>
      </p:sp>
      <p:sp>
        <p:nvSpPr>
          <p:cNvPr id="43" name="Rectangle 42">
            <a:extLst>
              <a:ext uri="{FF2B5EF4-FFF2-40B4-BE49-F238E27FC236}">
                <a16:creationId xmlns:a16="http://schemas.microsoft.com/office/drawing/2014/main" id="{C2299061-D293-4045-A716-9B8A9D6875C2}"/>
              </a:ext>
            </a:extLst>
          </p:cNvPr>
          <p:cNvSpPr/>
          <p:nvPr/>
        </p:nvSpPr>
        <p:spPr>
          <a:xfrm>
            <a:off x="4880596" y="2434061"/>
            <a:ext cx="846924" cy="3806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D052D82-E5BA-9045-B70F-71E26288A943}"/>
              </a:ext>
            </a:extLst>
          </p:cNvPr>
          <p:cNvSpPr/>
          <p:nvPr/>
        </p:nvSpPr>
        <p:spPr>
          <a:xfrm>
            <a:off x="3935667" y="2037869"/>
            <a:ext cx="763680" cy="3806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1E048A0-CF74-934A-82A2-F7D7447D37C0}"/>
              </a:ext>
            </a:extLst>
          </p:cNvPr>
          <p:cNvSpPr/>
          <p:nvPr/>
        </p:nvSpPr>
        <p:spPr>
          <a:xfrm>
            <a:off x="3157813" y="1603927"/>
            <a:ext cx="777854" cy="380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C54E9C5-A971-4242-8976-29517B7CD7C7}"/>
              </a:ext>
            </a:extLst>
          </p:cNvPr>
          <p:cNvSpPr/>
          <p:nvPr/>
        </p:nvSpPr>
        <p:spPr>
          <a:xfrm>
            <a:off x="893832" y="4343158"/>
            <a:ext cx="541198" cy="2198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7876995-CAAF-4246-B9A3-D26E5F322803}"/>
              </a:ext>
            </a:extLst>
          </p:cNvPr>
          <p:cNvSpPr txBox="1"/>
          <p:nvPr/>
        </p:nvSpPr>
        <p:spPr>
          <a:xfrm>
            <a:off x="4985547" y="1728907"/>
            <a:ext cx="957947" cy="379457"/>
          </a:xfrm>
          <a:prstGeom prst="rect">
            <a:avLst/>
          </a:prstGeom>
          <a:noFill/>
        </p:spPr>
        <p:txBody>
          <a:bodyPr wrap="square" rtlCol="0">
            <a:spAutoFit/>
          </a:bodyPr>
          <a:lstStyle/>
          <a:p>
            <a:pPr algn="ctr"/>
            <a:r>
              <a:rPr lang="en-US" dirty="0"/>
              <a:t>Reuse!</a:t>
            </a:r>
          </a:p>
        </p:txBody>
      </p:sp>
      <p:cxnSp>
        <p:nvCxnSpPr>
          <p:cNvPr id="49" name="Straight Arrow Connector 48">
            <a:extLst>
              <a:ext uri="{FF2B5EF4-FFF2-40B4-BE49-F238E27FC236}">
                <a16:creationId xmlns:a16="http://schemas.microsoft.com/office/drawing/2014/main" id="{1D179896-D896-F94B-A411-0C18DF3D515A}"/>
              </a:ext>
            </a:extLst>
          </p:cNvPr>
          <p:cNvCxnSpPr>
            <a:cxnSpLocks/>
            <a:stCxn id="47" idx="2"/>
          </p:cNvCxnSpPr>
          <p:nvPr/>
        </p:nvCxnSpPr>
        <p:spPr>
          <a:xfrm flipH="1">
            <a:off x="5338535" y="2108364"/>
            <a:ext cx="125986" cy="2946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D1946F6-3500-B046-B9F9-F686B78EE123}"/>
              </a:ext>
            </a:extLst>
          </p:cNvPr>
          <p:cNvCxnSpPr>
            <a:stCxn id="47" idx="2"/>
          </p:cNvCxnSpPr>
          <p:nvPr/>
        </p:nvCxnSpPr>
        <p:spPr>
          <a:xfrm flipH="1">
            <a:off x="4737889" y="2108364"/>
            <a:ext cx="726632" cy="100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D8218DC-F0D1-2E47-9BCF-12B0E42EAD6F}"/>
              </a:ext>
            </a:extLst>
          </p:cNvPr>
          <p:cNvSpPr txBox="1"/>
          <p:nvPr/>
        </p:nvSpPr>
        <p:spPr>
          <a:xfrm>
            <a:off x="4057936" y="1278478"/>
            <a:ext cx="1118162" cy="369332"/>
          </a:xfrm>
          <a:prstGeom prst="rect">
            <a:avLst/>
          </a:prstGeom>
          <a:noFill/>
        </p:spPr>
        <p:txBody>
          <a:bodyPr wrap="square" rtlCol="0">
            <a:spAutoFit/>
          </a:bodyPr>
          <a:lstStyle/>
          <a:p>
            <a:pPr algn="ctr"/>
            <a:r>
              <a:rPr lang="en-US" dirty="0"/>
              <a:t>Recycle!</a:t>
            </a:r>
          </a:p>
        </p:txBody>
      </p:sp>
      <p:cxnSp>
        <p:nvCxnSpPr>
          <p:cNvPr id="57" name="Straight Arrow Connector 56">
            <a:extLst>
              <a:ext uri="{FF2B5EF4-FFF2-40B4-BE49-F238E27FC236}">
                <a16:creationId xmlns:a16="http://schemas.microsoft.com/office/drawing/2014/main" id="{EB9B7575-3067-1E41-AA32-A1D97F0D88E0}"/>
              </a:ext>
            </a:extLst>
          </p:cNvPr>
          <p:cNvCxnSpPr>
            <a:cxnSpLocks/>
            <a:stCxn id="55" idx="2"/>
            <a:endCxn id="45" idx="3"/>
          </p:cNvCxnSpPr>
          <p:nvPr/>
        </p:nvCxnSpPr>
        <p:spPr>
          <a:xfrm flipH="1">
            <a:off x="3935667" y="1647810"/>
            <a:ext cx="681350" cy="1464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6B69685-7CF1-4342-B5D4-0C6378E8969A}"/>
              </a:ext>
            </a:extLst>
          </p:cNvPr>
          <p:cNvSpPr txBox="1"/>
          <p:nvPr/>
        </p:nvSpPr>
        <p:spPr>
          <a:xfrm>
            <a:off x="2653341" y="652890"/>
            <a:ext cx="1734458" cy="369332"/>
          </a:xfrm>
          <a:prstGeom prst="rect">
            <a:avLst/>
          </a:prstGeom>
          <a:noFill/>
        </p:spPr>
        <p:txBody>
          <a:bodyPr wrap="square" rtlCol="0">
            <a:spAutoFit/>
          </a:bodyPr>
          <a:lstStyle/>
          <a:p>
            <a:pPr algn="ctr"/>
            <a:r>
              <a:rPr lang="en-US" b="1" dirty="0"/>
              <a:t>Ionic Liquid</a:t>
            </a:r>
          </a:p>
        </p:txBody>
      </p:sp>
      <p:grpSp>
        <p:nvGrpSpPr>
          <p:cNvPr id="61" name="Group 60">
            <a:extLst>
              <a:ext uri="{FF2B5EF4-FFF2-40B4-BE49-F238E27FC236}">
                <a16:creationId xmlns:a16="http://schemas.microsoft.com/office/drawing/2014/main" id="{49A6C81F-2489-4B4E-8402-0FBBE61E5921}"/>
              </a:ext>
            </a:extLst>
          </p:cNvPr>
          <p:cNvGrpSpPr/>
          <p:nvPr/>
        </p:nvGrpSpPr>
        <p:grpSpPr>
          <a:xfrm>
            <a:off x="8595488" y="2362016"/>
            <a:ext cx="3689925" cy="1051560"/>
            <a:chOff x="189467" y="2213906"/>
            <a:chExt cx="3689925" cy="1149336"/>
          </a:xfrm>
        </p:grpSpPr>
        <p:pic>
          <p:nvPicPr>
            <p:cNvPr id="63" name="Picture 62">
              <a:extLst>
                <a:ext uri="{FF2B5EF4-FFF2-40B4-BE49-F238E27FC236}">
                  <a16:creationId xmlns:a16="http://schemas.microsoft.com/office/drawing/2014/main" id="{084D5617-724E-F844-80CB-2D494B3415E0}"/>
                </a:ext>
              </a:extLst>
            </p:cNvPr>
            <p:cNvPicPr/>
            <p:nvPr/>
          </p:nvPicPr>
          <p:blipFill>
            <a:blip r:embed="rId6"/>
            <a:stretch>
              <a:fillRect/>
            </a:stretch>
          </p:blipFill>
          <p:spPr>
            <a:xfrm>
              <a:off x="189467" y="2213906"/>
              <a:ext cx="1716534" cy="1149336"/>
            </a:xfrm>
            <a:prstGeom prst="rect">
              <a:avLst/>
            </a:prstGeom>
          </p:spPr>
        </p:pic>
        <p:sp>
          <p:nvSpPr>
            <p:cNvPr id="64" name="Rectangle 63">
              <a:extLst>
                <a:ext uri="{FF2B5EF4-FFF2-40B4-BE49-F238E27FC236}">
                  <a16:creationId xmlns:a16="http://schemas.microsoft.com/office/drawing/2014/main" id="{5C40484B-C205-854A-8EA9-0E382BBAF091}"/>
                </a:ext>
              </a:extLst>
            </p:cNvPr>
            <p:cNvSpPr/>
            <p:nvPr/>
          </p:nvSpPr>
          <p:spPr>
            <a:xfrm>
              <a:off x="1696688" y="2311520"/>
              <a:ext cx="2182704" cy="954107"/>
            </a:xfrm>
            <a:prstGeom prst="rect">
              <a:avLst/>
            </a:prstGeom>
          </p:spPr>
          <p:txBody>
            <a:bodyPr wrap="square">
              <a:spAutoFit/>
            </a:bodyPr>
            <a:lstStyle/>
            <a:p>
              <a:pPr algn="ctr"/>
              <a:r>
                <a:rPr lang="en-US" sz="1400" b="1" dirty="0">
                  <a:solidFill>
                    <a:srgbClr val="000000"/>
                  </a:solidFill>
                  <a:ea typeface="Calibri" panose="020F0502020204030204" pitchFamily="34" charset="0"/>
                </a:rPr>
                <a:t>[</a:t>
              </a:r>
              <a:r>
                <a:rPr lang="en-US" sz="1400" b="1" dirty="0" err="1">
                  <a:solidFill>
                    <a:srgbClr val="000000"/>
                  </a:solidFill>
                  <a:ea typeface="Calibri" panose="020F0502020204030204" pitchFamily="34" charset="0"/>
                </a:rPr>
                <a:t>bmim</a:t>
              </a:r>
              <a:r>
                <a:rPr lang="en-US" sz="1400" b="1" dirty="0">
                  <a:solidFill>
                    <a:srgbClr val="000000"/>
                  </a:solidFill>
                  <a:ea typeface="Calibri" panose="020F0502020204030204" pitchFamily="34" charset="0"/>
                </a:rPr>
                <a:t>][PF</a:t>
              </a:r>
              <a:r>
                <a:rPr lang="en-US" sz="1400" b="1" baseline="-25000" dirty="0">
                  <a:solidFill>
                    <a:srgbClr val="000000"/>
                  </a:solidFill>
                  <a:ea typeface="Calibri" panose="020F0502020204030204" pitchFamily="34" charset="0"/>
                </a:rPr>
                <a:t>6</a:t>
              </a:r>
              <a:r>
                <a:rPr lang="en-US" sz="1400" b="1" dirty="0">
                  <a:solidFill>
                    <a:srgbClr val="000000"/>
                  </a:solidFill>
                  <a:ea typeface="Calibri" panose="020F0502020204030204" pitchFamily="34" charset="0"/>
                </a:rPr>
                <a:t>]</a:t>
              </a:r>
            </a:p>
            <a:p>
              <a:pPr algn="ctr"/>
              <a:r>
                <a:rPr lang="en-US" sz="1400" dirty="0">
                  <a:solidFill>
                    <a:srgbClr val="000000"/>
                  </a:solidFill>
                  <a:ea typeface="Calibri" panose="020F0502020204030204" pitchFamily="34" charset="0"/>
                </a:rPr>
                <a:t>1-butyl-3-methylimidazolium hexafluorophosphate</a:t>
              </a:r>
              <a:r>
                <a:rPr lang="en-US" sz="1400" dirty="0">
                  <a:effectLst/>
                </a:rPr>
                <a:t> </a:t>
              </a:r>
              <a:endParaRPr lang="en-US" sz="1400" dirty="0"/>
            </a:p>
          </p:txBody>
        </p:sp>
      </p:grpSp>
      <p:sp>
        <p:nvSpPr>
          <p:cNvPr id="65" name="Rectangle 64">
            <a:extLst>
              <a:ext uri="{FF2B5EF4-FFF2-40B4-BE49-F238E27FC236}">
                <a16:creationId xmlns:a16="http://schemas.microsoft.com/office/drawing/2014/main" id="{7A66CF66-25DF-B048-B170-16C9F5444C64}"/>
              </a:ext>
            </a:extLst>
          </p:cNvPr>
          <p:cNvSpPr/>
          <p:nvPr/>
        </p:nvSpPr>
        <p:spPr>
          <a:xfrm>
            <a:off x="9037146" y="3946079"/>
            <a:ext cx="2411238" cy="646331"/>
          </a:xfrm>
          <a:prstGeom prst="rect">
            <a:avLst/>
          </a:prstGeom>
        </p:spPr>
        <p:txBody>
          <a:bodyPr wrap="none">
            <a:spAutoFit/>
          </a:bodyPr>
          <a:lstStyle/>
          <a:p>
            <a:pPr algn="ctr">
              <a:defRPr/>
            </a:pPr>
            <a:r>
              <a:rPr lang="en-US" b="1" dirty="0"/>
              <a:t>Designer solvent</a:t>
            </a:r>
          </a:p>
          <a:p>
            <a:pPr algn="ctr">
              <a:defRPr/>
            </a:pPr>
            <a:r>
              <a:rPr lang="en-US" dirty="0"/>
              <a:t>10</a:t>
            </a:r>
            <a:r>
              <a:rPr lang="en-US" baseline="30000" dirty="0"/>
              <a:t>6</a:t>
            </a:r>
            <a:r>
              <a:rPr lang="en-US" dirty="0"/>
              <a:t> (conservative) ILs</a:t>
            </a:r>
          </a:p>
        </p:txBody>
      </p:sp>
      <p:sp>
        <p:nvSpPr>
          <p:cNvPr id="66" name="TextBox 65">
            <a:extLst>
              <a:ext uri="{FF2B5EF4-FFF2-40B4-BE49-F238E27FC236}">
                <a16:creationId xmlns:a16="http://schemas.microsoft.com/office/drawing/2014/main" id="{AADC116F-D905-3B45-83F1-B09CC24D6CFA}"/>
              </a:ext>
            </a:extLst>
          </p:cNvPr>
          <p:cNvSpPr txBox="1"/>
          <p:nvPr/>
        </p:nvSpPr>
        <p:spPr>
          <a:xfrm>
            <a:off x="5997141" y="2621533"/>
            <a:ext cx="2709242" cy="369332"/>
          </a:xfrm>
          <a:prstGeom prst="rect">
            <a:avLst/>
          </a:prstGeom>
          <a:noFill/>
        </p:spPr>
        <p:txBody>
          <a:bodyPr wrap="square" rtlCol="0">
            <a:spAutoFit/>
          </a:bodyPr>
          <a:lstStyle/>
          <a:p>
            <a:pPr algn="ctr"/>
            <a:r>
              <a:rPr lang="en-US" b="1" dirty="0"/>
              <a:t>IL Molecular Design</a:t>
            </a:r>
            <a:endParaRPr lang="en-US" dirty="0"/>
          </a:p>
        </p:txBody>
      </p:sp>
      <p:sp>
        <p:nvSpPr>
          <p:cNvPr id="67" name="TextBox 66">
            <a:extLst>
              <a:ext uri="{FF2B5EF4-FFF2-40B4-BE49-F238E27FC236}">
                <a16:creationId xmlns:a16="http://schemas.microsoft.com/office/drawing/2014/main" id="{9C134B90-B6AD-B946-8C31-B8022BD0FAB0}"/>
              </a:ext>
            </a:extLst>
          </p:cNvPr>
          <p:cNvSpPr txBox="1"/>
          <p:nvPr/>
        </p:nvSpPr>
        <p:spPr>
          <a:xfrm>
            <a:off x="6072014" y="1040628"/>
            <a:ext cx="2709242" cy="1200329"/>
          </a:xfrm>
          <a:prstGeom prst="rect">
            <a:avLst/>
          </a:prstGeom>
          <a:noFill/>
        </p:spPr>
        <p:txBody>
          <a:bodyPr wrap="square" rtlCol="0">
            <a:spAutoFit/>
          </a:bodyPr>
          <a:lstStyle/>
          <a:p>
            <a:pPr algn="ctr"/>
            <a:r>
              <a:rPr lang="en-US" b="1" dirty="0"/>
              <a:t>Process Design</a:t>
            </a:r>
          </a:p>
          <a:p>
            <a:pPr algn="ctr"/>
            <a:r>
              <a:rPr lang="en-US" dirty="0"/>
              <a:t>Configuration</a:t>
            </a:r>
            <a:br>
              <a:rPr lang="en-US" dirty="0"/>
            </a:br>
            <a:r>
              <a:rPr lang="en-US" dirty="0"/>
              <a:t>Technology</a:t>
            </a:r>
          </a:p>
          <a:p>
            <a:pPr algn="ctr"/>
            <a:r>
              <a:rPr lang="en-US" dirty="0"/>
              <a:t>Operating Conditions</a:t>
            </a:r>
          </a:p>
        </p:txBody>
      </p:sp>
      <p:grpSp>
        <p:nvGrpSpPr>
          <p:cNvPr id="80" name="Group 79">
            <a:extLst>
              <a:ext uri="{FF2B5EF4-FFF2-40B4-BE49-F238E27FC236}">
                <a16:creationId xmlns:a16="http://schemas.microsoft.com/office/drawing/2014/main" id="{6B66504A-28B4-0C43-92A3-E0FA06D401EF}"/>
              </a:ext>
            </a:extLst>
          </p:cNvPr>
          <p:cNvGrpSpPr/>
          <p:nvPr/>
        </p:nvGrpSpPr>
        <p:grpSpPr>
          <a:xfrm>
            <a:off x="8542423" y="1097951"/>
            <a:ext cx="3618670" cy="1261746"/>
            <a:chOff x="7696373" y="4040179"/>
            <a:chExt cx="4192799" cy="1849131"/>
          </a:xfrm>
        </p:grpSpPr>
        <p:grpSp>
          <p:nvGrpSpPr>
            <p:cNvPr id="71" name="Group 70">
              <a:extLst>
                <a:ext uri="{FF2B5EF4-FFF2-40B4-BE49-F238E27FC236}">
                  <a16:creationId xmlns:a16="http://schemas.microsoft.com/office/drawing/2014/main" id="{B2EF703A-34E1-CD46-BB11-C1A9809B7CFC}"/>
                </a:ext>
              </a:extLst>
            </p:cNvPr>
            <p:cNvGrpSpPr/>
            <p:nvPr/>
          </p:nvGrpSpPr>
          <p:grpSpPr>
            <a:xfrm>
              <a:off x="9770923" y="4252150"/>
              <a:ext cx="2118249" cy="1633239"/>
              <a:chOff x="8636105" y="5605403"/>
              <a:chExt cx="2118249" cy="1633239"/>
            </a:xfrm>
          </p:grpSpPr>
          <p:pic>
            <p:nvPicPr>
              <p:cNvPr id="72" name="Picture 71">
                <a:extLst>
                  <a:ext uri="{FF2B5EF4-FFF2-40B4-BE49-F238E27FC236}">
                    <a16:creationId xmlns:a16="http://schemas.microsoft.com/office/drawing/2014/main" id="{A0A6406E-9476-6048-B051-58941F0BC74F}"/>
                  </a:ext>
                </a:extLst>
              </p:cNvPr>
              <p:cNvPicPr>
                <a:picLocks noChangeAspect="1"/>
              </p:cNvPicPr>
              <p:nvPr/>
            </p:nvPicPr>
            <p:blipFill>
              <a:blip r:embed="rId7"/>
              <a:stretch>
                <a:fillRect/>
              </a:stretch>
            </p:blipFill>
            <p:spPr>
              <a:xfrm>
                <a:off x="8938226" y="5605403"/>
                <a:ext cx="1522689" cy="1143001"/>
              </a:xfrm>
              <a:prstGeom prst="rect">
                <a:avLst/>
              </a:prstGeom>
            </p:spPr>
          </p:pic>
          <p:sp>
            <p:nvSpPr>
              <p:cNvPr id="73" name="TextBox 72">
                <a:extLst>
                  <a:ext uri="{FF2B5EF4-FFF2-40B4-BE49-F238E27FC236}">
                    <a16:creationId xmlns:a16="http://schemas.microsoft.com/office/drawing/2014/main" id="{AC8BC596-81DC-4247-885A-30FA933A4780}"/>
                  </a:ext>
                </a:extLst>
              </p:cNvPr>
              <p:cNvSpPr txBox="1"/>
              <p:nvPr/>
            </p:nvSpPr>
            <p:spPr>
              <a:xfrm>
                <a:off x="8636105" y="6765033"/>
                <a:ext cx="2118249" cy="473609"/>
              </a:xfrm>
              <a:prstGeom prst="rect">
                <a:avLst/>
              </a:prstGeom>
              <a:noFill/>
            </p:spPr>
            <p:txBody>
              <a:bodyPr wrap="square" rtlCol="0">
                <a:spAutoFit/>
              </a:bodyPr>
              <a:lstStyle/>
              <a:p>
                <a:pPr algn="ctr"/>
                <a:r>
                  <a:rPr lang="en-US" sz="1500" dirty="0"/>
                  <a:t>Membranes</a:t>
                </a:r>
              </a:p>
            </p:txBody>
          </p:sp>
        </p:grpSp>
        <p:pic>
          <p:nvPicPr>
            <p:cNvPr id="78" name="Content Placeholder 5">
              <a:extLst>
                <a:ext uri="{FF2B5EF4-FFF2-40B4-BE49-F238E27FC236}">
                  <a16:creationId xmlns:a16="http://schemas.microsoft.com/office/drawing/2014/main" id="{515C25D6-DDA6-104D-A825-B2CD8A1AB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156977" y="4040179"/>
              <a:ext cx="1379371" cy="1371600"/>
            </a:xfrm>
            <a:prstGeom prst="rect">
              <a:avLst/>
            </a:prstGeom>
            <a:ln w="12700">
              <a:noFill/>
            </a:ln>
          </p:spPr>
        </p:pic>
        <p:sp>
          <p:nvSpPr>
            <p:cNvPr id="79" name="TextBox 78">
              <a:extLst>
                <a:ext uri="{FF2B5EF4-FFF2-40B4-BE49-F238E27FC236}">
                  <a16:creationId xmlns:a16="http://schemas.microsoft.com/office/drawing/2014/main" id="{55774527-689B-ED41-8CCE-8A07165EE3D7}"/>
                </a:ext>
              </a:extLst>
            </p:cNvPr>
            <p:cNvSpPr txBox="1"/>
            <p:nvPr/>
          </p:nvSpPr>
          <p:spPr>
            <a:xfrm>
              <a:off x="7696373" y="5415701"/>
              <a:ext cx="2300577" cy="473609"/>
            </a:xfrm>
            <a:prstGeom prst="rect">
              <a:avLst/>
            </a:prstGeom>
            <a:noFill/>
          </p:spPr>
          <p:txBody>
            <a:bodyPr wrap="square" rtlCol="0">
              <a:spAutoFit/>
            </a:bodyPr>
            <a:lstStyle/>
            <a:p>
              <a:pPr algn="ctr"/>
              <a:r>
                <a:rPr lang="en-US" sz="1500" dirty="0"/>
                <a:t>Extractive Distillation</a:t>
              </a:r>
            </a:p>
          </p:txBody>
        </p:sp>
      </p:grpSp>
      <p:sp>
        <p:nvSpPr>
          <p:cNvPr id="83" name="Rectangle 82">
            <a:extLst>
              <a:ext uri="{FF2B5EF4-FFF2-40B4-BE49-F238E27FC236}">
                <a16:creationId xmlns:a16="http://schemas.microsoft.com/office/drawing/2014/main" id="{41A0B093-8FED-3044-A71F-FC77A281AF00}"/>
              </a:ext>
            </a:extLst>
          </p:cNvPr>
          <p:cNvSpPr/>
          <p:nvPr/>
        </p:nvSpPr>
        <p:spPr>
          <a:xfrm>
            <a:off x="8719983" y="4684825"/>
            <a:ext cx="3045564" cy="1200329"/>
          </a:xfrm>
          <a:prstGeom prst="rect">
            <a:avLst/>
          </a:prstGeom>
        </p:spPr>
        <p:txBody>
          <a:bodyPr wrap="square">
            <a:spAutoFit/>
          </a:bodyPr>
          <a:lstStyle/>
          <a:p>
            <a:pPr algn="ctr">
              <a:defRPr/>
            </a:pPr>
            <a:r>
              <a:rPr lang="en-US" b="1" dirty="0" err="1"/>
              <a:t>Edisonian</a:t>
            </a:r>
            <a:r>
              <a:rPr lang="en-US" b="1" dirty="0"/>
              <a:t> Trial &amp; Error</a:t>
            </a:r>
          </a:p>
          <a:p>
            <a:pPr algn="ctr">
              <a:defRPr/>
            </a:pPr>
            <a:r>
              <a:rPr lang="en-US" dirty="0"/>
              <a:t>Expensive</a:t>
            </a:r>
          </a:p>
          <a:p>
            <a:pPr algn="ctr">
              <a:defRPr/>
            </a:pPr>
            <a:r>
              <a:rPr lang="en-US" dirty="0"/>
              <a:t>Inefficient at capturing design tradeoffs</a:t>
            </a:r>
          </a:p>
        </p:txBody>
      </p:sp>
      <p:sp>
        <p:nvSpPr>
          <p:cNvPr id="48" name="TextBox 47">
            <a:extLst>
              <a:ext uri="{FF2B5EF4-FFF2-40B4-BE49-F238E27FC236}">
                <a16:creationId xmlns:a16="http://schemas.microsoft.com/office/drawing/2014/main" id="{71CF62C2-F62F-D74F-9A23-F96637AB36B9}"/>
              </a:ext>
            </a:extLst>
          </p:cNvPr>
          <p:cNvSpPr txBox="1"/>
          <p:nvPr/>
        </p:nvSpPr>
        <p:spPr>
          <a:xfrm>
            <a:off x="-53363" y="2028039"/>
            <a:ext cx="1894390" cy="338554"/>
          </a:xfrm>
          <a:prstGeom prst="rect">
            <a:avLst/>
          </a:prstGeom>
          <a:noFill/>
        </p:spPr>
        <p:txBody>
          <a:bodyPr wrap="square" rtlCol="0">
            <a:spAutoFit/>
          </a:bodyPr>
          <a:lstStyle/>
          <a:p>
            <a:pPr algn="ctr"/>
            <a:r>
              <a:rPr lang="en-US" sz="1600" dirty="0"/>
              <a:t>Q=652.15 kW</a:t>
            </a:r>
          </a:p>
        </p:txBody>
      </p:sp>
      <p:pic>
        <p:nvPicPr>
          <p:cNvPr id="5" name="Picture 4">
            <a:extLst>
              <a:ext uri="{FF2B5EF4-FFF2-40B4-BE49-F238E27FC236}">
                <a16:creationId xmlns:a16="http://schemas.microsoft.com/office/drawing/2014/main" id="{454D3D20-A4D1-7443-AF1E-1B9E8823F2CB}"/>
              </a:ext>
            </a:extLst>
          </p:cNvPr>
          <p:cNvPicPr>
            <a:picLocks noChangeAspect="1"/>
          </p:cNvPicPr>
          <p:nvPr/>
        </p:nvPicPr>
        <p:blipFill>
          <a:blip r:embed="rId8"/>
          <a:stretch>
            <a:fillRect/>
          </a:stretch>
        </p:blipFill>
        <p:spPr>
          <a:xfrm>
            <a:off x="6403894" y="3948894"/>
            <a:ext cx="2398844" cy="1970232"/>
          </a:xfrm>
          <a:prstGeom prst="rect">
            <a:avLst/>
          </a:prstGeom>
        </p:spPr>
      </p:pic>
      <p:sp>
        <p:nvSpPr>
          <p:cNvPr id="36" name="TextBox 35">
            <a:extLst>
              <a:ext uri="{FF2B5EF4-FFF2-40B4-BE49-F238E27FC236}">
                <a16:creationId xmlns:a16="http://schemas.microsoft.com/office/drawing/2014/main" id="{62E41A73-836A-544F-ADF7-7E9E08C77192}"/>
              </a:ext>
            </a:extLst>
          </p:cNvPr>
          <p:cNvSpPr txBox="1"/>
          <p:nvPr/>
        </p:nvSpPr>
        <p:spPr>
          <a:xfrm>
            <a:off x="6007026" y="6011541"/>
            <a:ext cx="5837394" cy="715089"/>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a:t>What tools are necessary to exponentially increase the speed of molecular and process design?</a:t>
            </a:r>
          </a:p>
        </p:txBody>
      </p:sp>
    </p:spTree>
    <p:extLst>
      <p:ext uri="{BB962C8B-B14F-4D97-AF65-F5344CB8AC3E}">
        <p14:creationId xmlns:p14="http://schemas.microsoft.com/office/powerpoint/2010/main" val="25446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2">
            <a:extLst>
              <a:ext uri="{FF2B5EF4-FFF2-40B4-BE49-F238E27FC236}">
                <a16:creationId xmlns:a16="http://schemas.microsoft.com/office/drawing/2014/main" id="{44EA7F9E-C542-524F-B57C-D9FFA70E0ADB}"/>
              </a:ext>
            </a:extLst>
          </p:cNvPr>
          <p:cNvSpPr>
            <a:spLocks noGrp="1"/>
          </p:cNvSpPr>
          <p:nvPr>
            <p:ph type="sldNum" sz="quarter" idx="12"/>
          </p:nvPr>
        </p:nvSpPr>
        <p:spPr>
          <a:xfrm>
            <a:off x="11801857" y="6508401"/>
            <a:ext cx="390144" cy="365125"/>
          </a:xfrm>
        </p:spPr>
        <p:txBody>
          <a:bodyPr/>
          <a:lstStyle/>
          <a:p>
            <a:fld id="{11DEB7C2-7F48-804F-B7AA-AFFA1C91D07B}" type="slidenum">
              <a:rPr lang="en-US" sz="1400" b="1" smtClean="0">
                <a:solidFill>
                  <a:schemeClr val="tx1"/>
                </a:solidFill>
              </a:rPr>
              <a:t>4</a:t>
            </a:fld>
            <a:endParaRPr lang="en-US" sz="1400" b="1" dirty="0">
              <a:solidFill>
                <a:schemeClr val="tx1"/>
              </a:solidFill>
            </a:endParaRPr>
          </a:p>
        </p:txBody>
      </p:sp>
      <p:sp>
        <p:nvSpPr>
          <p:cNvPr id="3" name="Rectangle 2">
            <a:extLst>
              <a:ext uri="{FF2B5EF4-FFF2-40B4-BE49-F238E27FC236}">
                <a16:creationId xmlns:a16="http://schemas.microsoft.com/office/drawing/2014/main" id="{05956585-67D0-49BB-AB44-2EE14811A598}"/>
              </a:ext>
            </a:extLst>
          </p:cNvPr>
          <p:cNvSpPr/>
          <p:nvPr/>
        </p:nvSpPr>
        <p:spPr>
          <a:xfrm>
            <a:off x="4589137" y="4823902"/>
            <a:ext cx="3214568" cy="925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E851B4B4-D29A-4AFE-B310-05B788698494}"/>
              </a:ext>
            </a:extLst>
          </p:cNvPr>
          <p:cNvPicPr>
            <a:picLocks noChangeAspect="1"/>
          </p:cNvPicPr>
          <p:nvPr/>
        </p:nvPicPr>
        <p:blipFill>
          <a:blip r:embed="rId3"/>
          <a:stretch>
            <a:fillRect/>
          </a:stretch>
        </p:blipFill>
        <p:spPr>
          <a:xfrm>
            <a:off x="4568703" y="2307389"/>
            <a:ext cx="1521742" cy="1452572"/>
          </a:xfrm>
          <a:prstGeom prst="rect">
            <a:avLst/>
          </a:prstGeom>
        </p:spPr>
      </p:pic>
      <p:pic>
        <p:nvPicPr>
          <p:cNvPr id="25" name="Picture 24">
            <a:extLst>
              <a:ext uri="{FF2B5EF4-FFF2-40B4-BE49-F238E27FC236}">
                <a16:creationId xmlns:a16="http://schemas.microsoft.com/office/drawing/2014/main" id="{5C27FC2F-CE2D-3341-8680-6E8559F45B42}"/>
              </a:ext>
            </a:extLst>
          </p:cNvPr>
          <p:cNvPicPr>
            <a:picLocks noChangeAspect="1"/>
          </p:cNvPicPr>
          <p:nvPr/>
        </p:nvPicPr>
        <p:blipFill>
          <a:blip r:embed="rId4"/>
          <a:stretch>
            <a:fillRect/>
          </a:stretch>
        </p:blipFill>
        <p:spPr>
          <a:xfrm>
            <a:off x="563185" y="2023475"/>
            <a:ext cx="2634133" cy="1839177"/>
          </a:xfrm>
          <a:prstGeom prst="rect">
            <a:avLst/>
          </a:prstGeom>
        </p:spPr>
      </p:pic>
      <p:sp>
        <p:nvSpPr>
          <p:cNvPr id="27" name="Arrow: Down 28">
            <a:extLst>
              <a:ext uri="{FF2B5EF4-FFF2-40B4-BE49-F238E27FC236}">
                <a16:creationId xmlns:a16="http://schemas.microsoft.com/office/drawing/2014/main" id="{6B1CF169-AA46-E940-8FE2-2E03776B0C16}"/>
              </a:ext>
            </a:extLst>
          </p:cNvPr>
          <p:cNvSpPr/>
          <p:nvPr/>
        </p:nvSpPr>
        <p:spPr>
          <a:xfrm rot="16200000">
            <a:off x="8152935" y="4579438"/>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Inhaltsplatzhalter 4" descr="gas2.png">
            <a:extLst>
              <a:ext uri="{FF2B5EF4-FFF2-40B4-BE49-F238E27FC236}">
                <a16:creationId xmlns:a16="http://schemas.microsoft.com/office/drawing/2014/main" id="{207F641F-C544-0047-9853-CAA1BA8A454B}"/>
              </a:ext>
            </a:extLst>
          </p:cNvPr>
          <p:cNvPicPr>
            <a:picLocks noChangeAspect="1"/>
          </p:cNvPicPr>
          <p:nvPr/>
        </p:nvPicPr>
        <p:blipFill>
          <a:blip r:embed="rId5"/>
          <a:srcRect l="16439" t="6581" r="20212" b="7847"/>
          <a:stretch>
            <a:fillRect/>
          </a:stretch>
        </p:blipFill>
        <p:spPr>
          <a:xfrm>
            <a:off x="747967" y="4844663"/>
            <a:ext cx="1040295" cy="1054459"/>
          </a:xfrm>
          <a:prstGeom prst="roundRect">
            <a:avLst>
              <a:gd name="adj" fmla="val 2439"/>
            </a:avLst>
          </a:prstGeom>
          <a:ln w="19050">
            <a:solidFill>
              <a:schemeClr val="tx1"/>
            </a:solidFill>
          </a:ln>
          <a:effectLst>
            <a:outerShdw blurRad="50800" dist="38100" dir="2700000" algn="tl" rotWithShape="0">
              <a:prstClr val="black">
                <a:alpha val="40000"/>
              </a:prstClr>
            </a:outerShdw>
          </a:effectLst>
        </p:spPr>
      </p:pic>
      <p:pic>
        <p:nvPicPr>
          <p:cNvPr id="34" name="Grafik 5" descr="liq2.png">
            <a:extLst>
              <a:ext uri="{FF2B5EF4-FFF2-40B4-BE49-F238E27FC236}">
                <a16:creationId xmlns:a16="http://schemas.microsoft.com/office/drawing/2014/main" id="{BD4CDE8F-436E-2440-84DF-7D76523191B2}"/>
              </a:ext>
            </a:extLst>
          </p:cNvPr>
          <p:cNvPicPr>
            <a:picLocks noChangeAspect="1"/>
          </p:cNvPicPr>
          <p:nvPr/>
        </p:nvPicPr>
        <p:blipFill>
          <a:blip r:embed="rId6"/>
          <a:srcRect l="25243" t="17057" r="24265" b="17726"/>
          <a:stretch>
            <a:fillRect/>
          </a:stretch>
        </p:blipFill>
        <p:spPr>
          <a:xfrm>
            <a:off x="2170280" y="4906979"/>
            <a:ext cx="317746" cy="325293"/>
          </a:xfrm>
          <a:prstGeom prst="roundRect">
            <a:avLst>
              <a:gd name="adj" fmla="val 4247"/>
            </a:avLst>
          </a:prstGeom>
          <a:ln w="19050">
            <a:solidFill>
              <a:schemeClr val="tx1"/>
            </a:solidFill>
          </a:ln>
          <a:effectLst>
            <a:outerShdw blurRad="50800" dist="38100" dir="2700000" algn="tl" rotWithShape="0">
              <a:prstClr val="black">
                <a:alpha val="40000"/>
              </a:prstClr>
            </a:outerShdw>
          </a:effectLst>
        </p:spPr>
      </p:pic>
      <p:grpSp>
        <p:nvGrpSpPr>
          <p:cNvPr id="35" name="Group 22">
            <a:extLst>
              <a:ext uri="{FF2B5EF4-FFF2-40B4-BE49-F238E27FC236}">
                <a16:creationId xmlns:a16="http://schemas.microsoft.com/office/drawing/2014/main" id="{0A774FEB-15FE-D14E-86F8-8C91C2F4ADB2}"/>
              </a:ext>
            </a:extLst>
          </p:cNvPr>
          <p:cNvGrpSpPr>
            <a:grpSpLocks/>
          </p:cNvGrpSpPr>
          <p:nvPr/>
        </p:nvGrpSpPr>
        <p:grpSpPr bwMode="auto">
          <a:xfrm>
            <a:off x="1046144" y="4935266"/>
            <a:ext cx="1439350" cy="526018"/>
            <a:chOff x="5364139" y="3343810"/>
            <a:chExt cx="2727986" cy="1295281"/>
          </a:xfrm>
        </p:grpSpPr>
        <p:cxnSp>
          <p:nvCxnSpPr>
            <p:cNvPr id="36" name="Straight Arrow Connector 35">
              <a:extLst>
                <a:ext uri="{FF2B5EF4-FFF2-40B4-BE49-F238E27FC236}">
                  <a16:creationId xmlns:a16="http://schemas.microsoft.com/office/drawing/2014/main" id="{07035FAA-C181-1147-B862-2BD0C8A54096}"/>
                </a:ext>
              </a:extLst>
            </p:cNvPr>
            <p:cNvCxnSpPr>
              <a:cxnSpLocks/>
            </p:cNvCxnSpPr>
            <p:nvPr/>
          </p:nvCxnSpPr>
          <p:spPr>
            <a:xfrm>
              <a:off x="7732632" y="3582345"/>
              <a:ext cx="359493" cy="8558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A145016-3F0E-3F45-BACE-618D67835969}"/>
                </a:ext>
              </a:extLst>
            </p:cNvPr>
            <p:cNvCxnSpPr>
              <a:cxnSpLocks/>
            </p:cNvCxnSpPr>
            <p:nvPr/>
          </p:nvCxnSpPr>
          <p:spPr>
            <a:xfrm flipV="1">
              <a:off x="6590168" y="3827615"/>
              <a:ext cx="1429489" cy="81147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63B101-1508-AA43-98FF-87268BE0F1B2}"/>
                </a:ext>
              </a:extLst>
            </p:cNvPr>
            <p:cNvCxnSpPr>
              <a:cxnSpLocks/>
            </p:cNvCxnSpPr>
            <p:nvPr/>
          </p:nvCxnSpPr>
          <p:spPr>
            <a:xfrm flipH="1" flipV="1">
              <a:off x="5364139" y="3343810"/>
              <a:ext cx="1019017" cy="89150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0" name="TextBox 14">
            <a:extLst>
              <a:ext uri="{FF2B5EF4-FFF2-40B4-BE49-F238E27FC236}">
                <a16:creationId xmlns:a16="http://schemas.microsoft.com/office/drawing/2014/main" id="{9DCA7913-C60E-FD46-B07E-61E35970224F}"/>
              </a:ext>
            </a:extLst>
          </p:cNvPr>
          <p:cNvSpPr txBox="1">
            <a:spLocks noChangeArrowheads="1"/>
          </p:cNvSpPr>
          <p:nvPr/>
        </p:nvSpPr>
        <p:spPr bwMode="auto">
          <a:xfrm>
            <a:off x="1728780" y="4658267"/>
            <a:ext cx="11213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GalaxiePolaris-Medium" charset="0"/>
                <a:ea typeface="ＭＳ Ｐゴシック" panose="020B0600070205080204" pitchFamily="34" charset="-128"/>
                <a:cs typeface="GalaxiePolaris-Medium" charset="0"/>
              </a:defRPr>
            </a:lvl1pPr>
            <a:lvl2pPr marL="742950" indent="-285750">
              <a:spcBef>
                <a:spcPct val="20000"/>
              </a:spcBef>
              <a:buFont typeface="Arial" panose="020B0604020202020204" pitchFamily="34" charset="0"/>
              <a:buChar char="–"/>
              <a:defRPr sz="2400">
                <a:solidFill>
                  <a:schemeClr val="tx1"/>
                </a:solidFill>
                <a:latin typeface="GalaxiePolaris-Medium" charset="0"/>
                <a:ea typeface="ＭＳ Ｐゴシック" panose="020B0600070205080204" pitchFamily="34" charset="-128"/>
                <a:cs typeface="GalaxiePolaris-Medium" charset="0"/>
              </a:defRPr>
            </a:lvl2pPr>
            <a:lvl3pPr marL="1143000" indent="-228600">
              <a:spcBef>
                <a:spcPct val="20000"/>
              </a:spcBef>
              <a:buFont typeface="Arial" panose="020B0604020202020204" pitchFamily="34" charset="0"/>
              <a:buChar char="•"/>
              <a:defRPr sz="2000">
                <a:solidFill>
                  <a:schemeClr val="tx1"/>
                </a:solidFill>
                <a:latin typeface="GalaxiePolaris-Medium" charset="0"/>
                <a:ea typeface="ＭＳ Ｐゴシック" panose="020B0600070205080204" pitchFamily="34" charset="-128"/>
                <a:cs typeface="GalaxiePolaris-Medium" charset="0"/>
              </a:defRPr>
            </a:lvl3pPr>
            <a:lvl4pPr marL="1600200" indent="-228600">
              <a:spcBef>
                <a:spcPct val="20000"/>
              </a:spcBef>
              <a:buFont typeface="Arial" panose="020B0604020202020204" pitchFamily="34" charset="0"/>
              <a:buChar char="–"/>
              <a:defRPr sz="1600">
                <a:solidFill>
                  <a:schemeClr val="tx1"/>
                </a:solidFill>
                <a:latin typeface="GalaxiePolaris-Medium" charset="0"/>
                <a:ea typeface="ＭＳ Ｐゴシック" panose="020B0600070205080204" pitchFamily="34" charset="-128"/>
                <a:cs typeface="GalaxiePolaris-Medium" charset="0"/>
              </a:defRPr>
            </a:lvl4pPr>
            <a:lvl5pPr marL="2057400" indent="-228600">
              <a:spcBef>
                <a:spcPct val="20000"/>
              </a:spcBef>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9pPr>
          </a:lstStyle>
          <a:p>
            <a:pPr algn="ctr">
              <a:spcBef>
                <a:spcPct val="0"/>
              </a:spcBef>
              <a:buFontTx/>
              <a:buNone/>
            </a:pPr>
            <a:r>
              <a:rPr lang="en-US" altLang="en-US" sz="1200" dirty="0">
                <a:latin typeface="Arial" panose="020B0604020202020204" pitchFamily="34" charset="0"/>
                <a:cs typeface="Arial" panose="020B0604020202020204" pitchFamily="34" charset="0"/>
              </a:rPr>
              <a:t>Liquid Box</a:t>
            </a:r>
          </a:p>
        </p:txBody>
      </p:sp>
      <p:sp>
        <p:nvSpPr>
          <p:cNvPr id="41" name="TextBox 25">
            <a:extLst>
              <a:ext uri="{FF2B5EF4-FFF2-40B4-BE49-F238E27FC236}">
                <a16:creationId xmlns:a16="http://schemas.microsoft.com/office/drawing/2014/main" id="{51B4E342-3634-E84A-B46E-0D7AB8CD80FD}"/>
              </a:ext>
            </a:extLst>
          </p:cNvPr>
          <p:cNvSpPr txBox="1">
            <a:spLocks noChangeArrowheads="1"/>
          </p:cNvSpPr>
          <p:nvPr/>
        </p:nvSpPr>
        <p:spPr bwMode="auto">
          <a:xfrm>
            <a:off x="637945" y="4597222"/>
            <a:ext cx="12029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GalaxiePolaris-Medium" charset="0"/>
                <a:ea typeface="ＭＳ Ｐゴシック" panose="020B0600070205080204" pitchFamily="34" charset="-128"/>
                <a:cs typeface="GalaxiePolaris-Medium" charset="0"/>
              </a:defRPr>
            </a:lvl1pPr>
            <a:lvl2pPr marL="742950" indent="-285750">
              <a:spcBef>
                <a:spcPct val="20000"/>
              </a:spcBef>
              <a:buFont typeface="Arial" panose="020B0604020202020204" pitchFamily="34" charset="0"/>
              <a:buChar char="–"/>
              <a:defRPr sz="2400">
                <a:solidFill>
                  <a:schemeClr val="tx1"/>
                </a:solidFill>
                <a:latin typeface="GalaxiePolaris-Medium" charset="0"/>
                <a:ea typeface="ＭＳ Ｐゴシック" panose="020B0600070205080204" pitchFamily="34" charset="-128"/>
                <a:cs typeface="GalaxiePolaris-Medium" charset="0"/>
              </a:defRPr>
            </a:lvl2pPr>
            <a:lvl3pPr marL="1143000" indent="-228600">
              <a:spcBef>
                <a:spcPct val="20000"/>
              </a:spcBef>
              <a:buFont typeface="Arial" panose="020B0604020202020204" pitchFamily="34" charset="0"/>
              <a:buChar char="•"/>
              <a:defRPr sz="2000">
                <a:solidFill>
                  <a:schemeClr val="tx1"/>
                </a:solidFill>
                <a:latin typeface="GalaxiePolaris-Medium" charset="0"/>
                <a:ea typeface="ＭＳ Ｐゴシック" panose="020B0600070205080204" pitchFamily="34" charset="-128"/>
                <a:cs typeface="GalaxiePolaris-Medium" charset="0"/>
              </a:defRPr>
            </a:lvl3pPr>
            <a:lvl4pPr marL="1600200" indent="-228600">
              <a:spcBef>
                <a:spcPct val="20000"/>
              </a:spcBef>
              <a:buFont typeface="Arial" panose="020B0604020202020204" pitchFamily="34" charset="0"/>
              <a:buChar char="–"/>
              <a:defRPr sz="1600">
                <a:solidFill>
                  <a:schemeClr val="tx1"/>
                </a:solidFill>
                <a:latin typeface="GalaxiePolaris-Medium" charset="0"/>
                <a:ea typeface="ＭＳ Ｐゴシック" panose="020B0600070205080204" pitchFamily="34" charset="-128"/>
                <a:cs typeface="GalaxiePolaris-Medium" charset="0"/>
              </a:defRPr>
            </a:lvl4pPr>
            <a:lvl5pPr marL="2057400" indent="-228600">
              <a:spcBef>
                <a:spcPct val="20000"/>
              </a:spcBef>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GalaxiePolaris-Medium" charset="0"/>
                <a:ea typeface="ＭＳ Ｐゴシック" panose="020B0600070205080204" pitchFamily="34" charset="-128"/>
                <a:cs typeface="GalaxiePolaris-Medium" charset="0"/>
              </a:defRPr>
            </a:lvl9pPr>
          </a:lstStyle>
          <a:p>
            <a:pPr algn="ctr">
              <a:spcBef>
                <a:spcPct val="0"/>
              </a:spcBef>
              <a:buFontTx/>
              <a:buNone/>
            </a:pPr>
            <a:r>
              <a:rPr lang="en-US" altLang="en-US" sz="1200" dirty="0">
                <a:latin typeface="Arial" panose="020B0604020202020204" pitchFamily="34" charset="0"/>
                <a:cs typeface="Arial" panose="020B0604020202020204" pitchFamily="34" charset="0"/>
              </a:rPr>
              <a:t>Vapor Box</a:t>
            </a:r>
          </a:p>
        </p:txBody>
      </p:sp>
      <p:pic>
        <p:nvPicPr>
          <p:cNvPr id="42" name="Picture 11">
            <a:extLst>
              <a:ext uri="{FF2B5EF4-FFF2-40B4-BE49-F238E27FC236}">
                <a16:creationId xmlns:a16="http://schemas.microsoft.com/office/drawing/2014/main" id="{E1818C6B-BE7A-A843-8B2B-1ED94183D1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8563" y="4784948"/>
            <a:ext cx="564044" cy="522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0817915-1D23-194D-8BAA-18DCE8098577}"/>
                  </a:ext>
                </a:extLst>
              </p:cNvPr>
              <p:cNvSpPr txBox="1"/>
              <p:nvPr/>
            </p:nvSpPr>
            <p:spPr>
              <a:xfrm>
                <a:off x="1794057" y="5391777"/>
                <a:ext cx="1214450" cy="714106"/>
              </a:xfrm>
              <a:prstGeom prst="rect">
                <a:avLst/>
              </a:prstGeom>
              <a:noFill/>
            </p:spPr>
            <p:txBody>
              <a:bodyPr wrap="square" rtlCol="0">
                <a:spAutoFit/>
              </a:bodyPr>
              <a:lstStyle/>
              <a:p>
                <a:pPr algn="ctr">
                  <a:lnSpc>
                    <a:spcPct val="110000"/>
                  </a:lnSpc>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𝑖</m:t>
                          </m:r>
                        </m:sub>
                        <m:sup>
                          <m:r>
                            <a:rPr lang="en-US" sz="1200" b="0" i="1" smtClean="0">
                              <a:latin typeface="Cambria Math" panose="02040503050406030204" pitchFamily="18" charset="0"/>
                              <a:ea typeface="Cambria Math" panose="02040503050406030204" pitchFamily="18" charset="0"/>
                            </a:rPr>
                            <m:t>𝑉</m:t>
                          </m:r>
                        </m:sup>
                      </m:sSubSup>
                      <m:r>
                        <a:rPr lang="en-US" sz="1200" i="1">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𝑖</m:t>
                          </m:r>
                        </m:sub>
                        <m:sup>
                          <m:r>
                            <a:rPr lang="en-US" sz="1200" b="0" i="1" smtClean="0">
                              <a:latin typeface="Cambria Math" panose="02040503050406030204" pitchFamily="18" charset="0"/>
                              <a:ea typeface="Cambria Math" panose="02040503050406030204" pitchFamily="18" charset="0"/>
                            </a:rPr>
                            <m:t>𝐿</m:t>
                          </m:r>
                        </m:sup>
                      </m:sSubSup>
                    </m:oMath>
                  </m:oMathPara>
                </a14:m>
                <a:endParaRPr lang="en-US" sz="1200" dirty="0"/>
              </a:p>
              <a:p>
                <a:pPr>
                  <a:lnSpc>
                    <a:spcPct val="110000"/>
                  </a:lnSpc>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𝑃</m:t>
                          </m:r>
                        </m:e>
                        <m:sup>
                          <m:r>
                            <a:rPr lang="en-US" sz="1200" b="0" i="1" smtClean="0">
                              <a:latin typeface="Cambria Math" panose="02040503050406030204" pitchFamily="18" charset="0"/>
                            </a:rPr>
                            <m:t>𝑉</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𝑃</m:t>
                          </m:r>
                        </m:e>
                        <m:sup>
                          <m:r>
                            <a:rPr lang="en-US" sz="1200" b="0" i="1" smtClean="0">
                              <a:latin typeface="Cambria Math" panose="02040503050406030204" pitchFamily="18" charset="0"/>
                            </a:rPr>
                            <m:t>𝐿</m:t>
                          </m:r>
                        </m:sup>
                      </m:sSup>
                    </m:oMath>
                  </m:oMathPara>
                </a14:m>
                <a:endParaRPr lang="en-US" sz="1200" dirty="0"/>
              </a:p>
              <a:p>
                <a:pPr>
                  <a:lnSpc>
                    <a:spcPct val="110000"/>
                  </a:lnSpc>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𝑇</m:t>
                          </m:r>
                        </m:e>
                        <m:sup>
                          <m:r>
                            <a:rPr lang="en-US" sz="1200" b="0" i="1" smtClean="0">
                              <a:latin typeface="Cambria Math" panose="02040503050406030204" pitchFamily="18" charset="0"/>
                            </a:rPr>
                            <m:t>𝑉</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𝑇</m:t>
                          </m:r>
                        </m:e>
                        <m:sup>
                          <m:r>
                            <a:rPr lang="en-US" sz="1200" b="0" i="1" smtClean="0">
                              <a:latin typeface="Cambria Math" panose="02040503050406030204" pitchFamily="18" charset="0"/>
                            </a:rPr>
                            <m:t>𝐿</m:t>
                          </m:r>
                        </m:sup>
                      </m:sSup>
                    </m:oMath>
                  </m:oMathPara>
                </a14:m>
                <a:endParaRPr lang="en-US" sz="1200" dirty="0"/>
              </a:p>
            </p:txBody>
          </p:sp>
        </mc:Choice>
        <mc:Fallback xmlns="">
          <p:sp>
            <p:nvSpPr>
              <p:cNvPr id="43" name="TextBox 42">
                <a:extLst>
                  <a:ext uri="{FF2B5EF4-FFF2-40B4-BE49-F238E27FC236}">
                    <a16:creationId xmlns:a16="http://schemas.microsoft.com/office/drawing/2014/main" id="{E0817915-1D23-194D-8BAA-18DCE8098577}"/>
                  </a:ext>
                </a:extLst>
              </p:cNvPr>
              <p:cNvSpPr txBox="1">
                <a:spLocks noRot="1" noChangeAspect="1" noMove="1" noResize="1" noEditPoints="1" noAdjustHandles="1" noChangeArrowheads="1" noChangeShapeType="1" noTextEdit="1"/>
              </p:cNvSpPr>
              <p:nvPr/>
            </p:nvSpPr>
            <p:spPr>
              <a:xfrm>
                <a:off x="1794057" y="5391777"/>
                <a:ext cx="1214450" cy="714106"/>
              </a:xfrm>
              <a:prstGeom prst="rect">
                <a:avLst/>
              </a:prstGeom>
              <a:blipFill>
                <a:blip r:embed="rId8"/>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F420F513-447B-294A-B53F-1672491BE35A}"/>
              </a:ext>
            </a:extLst>
          </p:cNvPr>
          <p:cNvPicPr>
            <a:picLocks noChangeAspect="1"/>
          </p:cNvPicPr>
          <p:nvPr/>
        </p:nvPicPr>
        <p:blipFill>
          <a:blip r:embed="rId9"/>
          <a:stretch>
            <a:fillRect/>
          </a:stretch>
        </p:blipFill>
        <p:spPr>
          <a:xfrm>
            <a:off x="7343878" y="6320352"/>
            <a:ext cx="1407653" cy="550820"/>
          </a:xfrm>
          <a:prstGeom prst="rect">
            <a:avLst/>
          </a:prstGeom>
        </p:spPr>
      </p:pic>
      <p:pic>
        <p:nvPicPr>
          <p:cNvPr id="45" name="Picture 2" descr="The Python Logo | Python Software Foundation">
            <a:extLst>
              <a:ext uri="{FF2B5EF4-FFF2-40B4-BE49-F238E27FC236}">
                <a16:creationId xmlns:a16="http://schemas.microsoft.com/office/drawing/2014/main" id="{3F9A6736-4DD2-9B4A-9331-05CC8C148F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7636" y="6471011"/>
            <a:ext cx="1225158" cy="4138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Pyomo">
            <a:extLst>
              <a:ext uri="{FF2B5EF4-FFF2-40B4-BE49-F238E27FC236}">
                <a16:creationId xmlns:a16="http://schemas.microsoft.com/office/drawing/2014/main" id="{B1AA3A6C-1CC9-B347-968E-48DC1A53E7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86641" y="6471011"/>
            <a:ext cx="1095885" cy="34739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DED7DAAF-07E2-6E4F-83BC-99C22C0E8DA5}"/>
              </a:ext>
            </a:extLst>
          </p:cNvPr>
          <p:cNvSpPr txBox="1"/>
          <p:nvPr/>
        </p:nvSpPr>
        <p:spPr>
          <a:xfrm>
            <a:off x="1148621" y="1655673"/>
            <a:ext cx="1661298" cy="369332"/>
          </a:xfrm>
          <a:prstGeom prst="rect">
            <a:avLst/>
          </a:prstGeom>
          <a:noFill/>
        </p:spPr>
        <p:txBody>
          <a:bodyPr wrap="square">
            <a:spAutoFit/>
          </a:bodyPr>
          <a:lstStyle/>
          <a:p>
            <a:pPr algn="ctr"/>
            <a:r>
              <a:rPr lang="en-US" b="1" dirty="0">
                <a:solidFill>
                  <a:schemeClr val="tx1"/>
                </a:solidFill>
              </a:rPr>
              <a:t>Experiments</a:t>
            </a:r>
          </a:p>
        </p:txBody>
      </p:sp>
      <p:sp>
        <p:nvSpPr>
          <p:cNvPr id="50" name="TextBox 49">
            <a:extLst>
              <a:ext uri="{FF2B5EF4-FFF2-40B4-BE49-F238E27FC236}">
                <a16:creationId xmlns:a16="http://schemas.microsoft.com/office/drawing/2014/main" id="{C33B76C6-71DC-624F-8E92-296F575C5359}"/>
              </a:ext>
            </a:extLst>
          </p:cNvPr>
          <p:cNvSpPr txBox="1"/>
          <p:nvPr/>
        </p:nvSpPr>
        <p:spPr>
          <a:xfrm>
            <a:off x="490700" y="4293891"/>
            <a:ext cx="2871835" cy="369332"/>
          </a:xfrm>
          <a:prstGeom prst="rect">
            <a:avLst/>
          </a:prstGeom>
          <a:noFill/>
        </p:spPr>
        <p:txBody>
          <a:bodyPr wrap="square">
            <a:spAutoFit/>
          </a:bodyPr>
          <a:lstStyle/>
          <a:p>
            <a:pPr algn="ctr"/>
            <a:r>
              <a:rPr lang="en-US" b="1" dirty="0">
                <a:solidFill>
                  <a:schemeClr val="tx1"/>
                </a:solidFill>
              </a:rPr>
              <a:t>Molecular Simulations</a:t>
            </a:r>
          </a:p>
        </p:txBody>
      </p:sp>
      <p:sp>
        <p:nvSpPr>
          <p:cNvPr id="6" name="Rectangle 5">
            <a:extLst>
              <a:ext uri="{FF2B5EF4-FFF2-40B4-BE49-F238E27FC236}">
                <a16:creationId xmlns:a16="http://schemas.microsoft.com/office/drawing/2014/main" id="{2ECA761E-D404-E84A-8A55-CF0EB7B8F07C}"/>
              </a:ext>
            </a:extLst>
          </p:cNvPr>
          <p:cNvSpPr/>
          <p:nvPr/>
        </p:nvSpPr>
        <p:spPr>
          <a:xfrm>
            <a:off x="434751" y="1615973"/>
            <a:ext cx="3050326" cy="46589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4EB05AA-AD73-8745-836D-165CB654592E}"/>
              </a:ext>
            </a:extLst>
          </p:cNvPr>
          <p:cNvSpPr/>
          <p:nvPr/>
        </p:nvSpPr>
        <p:spPr>
          <a:xfrm>
            <a:off x="8751531" y="1615972"/>
            <a:ext cx="3050326" cy="46589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6C6C5A9-EAE0-4F46-8DA7-41F83B73CD6E}"/>
              </a:ext>
            </a:extLst>
          </p:cNvPr>
          <p:cNvSpPr txBox="1"/>
          <p:nvPr/>
        </p:nvSpPr>
        <p:spPr>
          <a:xfrm>
            <a:off x="4348919" y="4027996"/>
            <a:ext cx="3429038" cy="646331"/>
          </a:xfrm>
          <a:prstGeom prst="rect">
            <a:avLst/>
          </a:prstGeom>
          <a:noFill/>
        </p:spPr>
        <p:txBody>
          <a:bodyPr wrap="square">
            <a:spAutoFit/>
          </a:bodyPr>
          <a:lstStyle/>
          <a:p>
            <a:pPr algn="ctr"/>
            <a:r>
              <a:rPr lang="en-US" b="1" dirty="0">
                <a:solidFill>
                  <a:schemeClr val="tx1"/>
                </a:solidFill>
              </a:rPr>
              <a:t>Thermodynamic Modeling &amp; Parameter Estimation</a:t>
            </a:r>
          </a:p>
        </p:txBody>
      </p:sp>
      <p:sp>
        <p:nvSpPr>
          <p:cNvPr id="53" name="Rectangle 52">
            <a:extLst>
              <a:ext uri="{FF2B5EF4-FFF2-40B4-BE49-F238E27FC236}">
                <a16:creationId xmlns:a16="http://schemas.microsoft.com/office/drawing/2014/main" id="{8B7C43F4-4E9D-5F40-A029-CE554DE52AA0}"/>
              </a:ext>
            </a:extLst>
          </p:cNvPr>
          <p:cNvSpPr/>
          <p:nvPr/>
        </p:nvSpPr>
        <p:spPr>
          <a:xfrm>
            <a:off x="4348919" y="4095078"/>
            <a:ext cx="3538770" cy="21798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28">
            <a:extLst>
              <a:ext uri="{FF2B5EF4-FFF2-40B4-BE49-F238E27FC236}">
                <a16:creationId xmlns:a16="http://schemas.microsoft.com/office/drawing/2014/main" id="{12DAFB42-582A-F54B-88BE-54564DC0BBBE}"/>
              </a:ext>
            </a:extLst>
          </p:cNvPr>
          <p:cNvSpPr/>
          <p:nvPr/>
        </p:nvSpPr>
        <p:spPr>
          <a:xfrm rot="16200000">
            <a:off x="3754037" y="4632508"/>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F3BA354-6D52-2E4E-99FC-180EA43C9381}"/>
              </a:ext>
            </a:extLst>
          </p:cNvPr>
          <p:cNvSpPr txBox="1"/>
          <p:nvPr/>
        </p:nvSpPr>
        <p:spPr>
          <a:xfrm>
            <a:off x="638835" y="6082578"/>
            <a:ext cx="2484797" cy="184666"/>
          </a:xfrm>
          <a:prstGeom prst="rect">
            <a:avLst/>
          </a:prstGeom>
          <a:noFill/>
        </p:spPr>
        <p:txBody>
          <a:bodyPr wrap="square">
            <a:spAutoFit/>
          </a:bodyPr>
          <a:lstStyle/>
          <a:p>
            <a:r>
              <a:rPr lang="en-US" sz="600" dirty="0"/>
              <a:t>Mullen, </a:t>
            </a:r>
            <a:r>
              <a:rPr lang="en-US" sz="600" dirty="0" err="1"/>
              <a:t>Corcelli</a:t>
            </a:r>
            <a:r>
              <a:rPr lang="en-US" sz="600" dirty="0"/>
              <a:t> &amp; </a:t>
            </a:r>
            <a:r>
              <a:rPr lang="en-US" sz="600" dirty="0" err="1"/>
              <a:t>Maginn</a:t>
            </a:r>
            <a:r>
              <a:rPr lang="en-US" sz="600" dirty="0"/>
              <a:t> (</a:t>
            </a:r>
            <a:r>
              <a:rPr lang="de-DE" sz="600" i="1" dirty="0"/>
              <a:t>2018</a:t>
            </a:r>
            <a:r>
              <a:rPr lang="en-US" sz="600" dirty="0"/>
              <a:t>), </a:t>
            </a:r>
            <a:r>
              <a:rPr lang="de-DE" sz="600" i="1" dirty="0"/>
              <a:t>: J. Phys. Chem. </a:t>
            </a:r>
            <a:r>
              <a:rPr lang="de-DE" sz="600" i="1" dirty="0" err="1"/>
              <a:t>Lett</a:t>
            </a:r>
            <a:r>
              <a:rPr lang="de-DE" sz="600" i="1" dirty="0"/>
              <a:t>.</a:t>
            </a:r>
            <a:endParaRPr lang="en-US" sz="600" dirty="0"/>
          </a:p>
        </p:txBody>
      </p:sp>
      <p:sp>
        <p:nvSpPr>
          <p:cNvPr id="56" name="TextBox 55">
            <a:extLst>
              <a:ext uri="{FF2B5EF4-FFF2-40B4-BE49-F238E27FC236}">
                <a16:creationId xmlns:a16="http://schemas.microsoft.com/office/drawing/2014/main" id="{D8A808C3-DEFB-8C47-BF4C-49CD020E8733}"/>
              </a:ext>
            </a:extLst>
          </p:cNvPr>
          <p:cNvSpPr txBox="1"/>
          <p:nvPr/>
        </p:nvSpPr>
        <p:spPr>
          <a:xfrm>
            <a:off x="490700" y="3933137"/>
            <a:ext cx="2871835" cy="276999"/>
          </a:xfrm>
          <a:prstGeom prst="rect">
            <a:avLst/>
          </a:prstGeom>
          <a:noFill/>
        </p:spPr>
        <p:txBody>
          <a:bodyPr wrap="square">
            <a:spAutoFit/>
          </a:bodyPr>
          <a:lstStyle/>
          <a:p>
            <a:r>
              <a:rPr lang="en-US" sz="600" dirty="0" err="1"/>
              <a:t>Turnaoglu</a:t>
            </a:r>
            <a:r>
              <a:rPr lang="en-US" sz="600" dirty="0"/>
              <a:t>, Ritchie &amp; </a:t>
            </a:r>
            <a:r>
              <a:rPr lang="en-US" sz="600" dirty="0" err="1"/>
              <a:t>Shiflett</a:t>
            </a:r>
            <a:r>
              <a:rPr lang="en-US" sz="600" dirty="0"/>
              <a:t> (2019), </a:t>
            </a:r>
            <a:r>
              <a:rPr lang="en-US" sz="600" i="1" dirty="0"/>
              <a:t>J. Chem. Eng. Data</a:t>
            </a:r>
          </a:p>
          <a:p>
            <a:r>
              <a:rPr lang="en-US" sz="600" dirty="0" err="1">
                <a:solidFill>
                  <a:srgbClr val="000000"/>
                </a:solidFill>
                <a:latin typeface="Arial" panose="020B0604020202020204" pitchFamily="34" charset="0"/>
                <a:ea typeface="Calibri" panose="020F0502020204030204" pitchFamily="34" charset="0"/>
                <a:cs typeface="Arial" panose="020B0604020202020204" pitchFamily="34" charset="0"/>
              </a:rPr>
              <a:t>Shiflett</a:t>
            </a:r>
            <a:r>
              <a:rPr lang="en-US" sz="600" dirty="0">
                <a:solidFill>
                  <a:srgbClr val="000000"/>
                </a:solidFill>
                <a:latin typeface="Arial" panose="020B0604020202020204" pitchFamily="34" charset="0"/>
                <a:ea typeface="Calibri" panose="020F0502020204030204" pitchFamily="34" charset="0"/>
                <a:cs typeface="Arial" panose="020B0604020202020204" pitchFamily="34" charset="0"/>
              </a:rPr>
              <a:t>, M. B. and </a:t>
            </a:r>
            <a:r>
              <a:rPr lang="en-US" sz="600" dirty="0" err="1">
                <a:solidFill>
                  <a:srgbClr val="000000"/>
                </a:solidFill>
                <a:latin typeface="Arial" panose="020B0604020202020204" pitchFamily="34" charset="0"/>
                <a:ea typeface="Calibri" panose="020F0502020204030204" pitchFamily="34" charset="0"/>
                <a:cs typeface="Arial" panose="020B0604020202020204" pitchFamily="34" charset="0"/>
              </a:rPr>
              <a:t>Yokozeki</a:t>
            </a:r>
            <a:r>
              <a:rPr lang="en-US" sz="600" dirty="0">
                <a:solidFill>
                  <a:srgbClr val="000000"/>
                </a:solidFill>
                <a:latin typeface="Arial" panose="020B0604020202020204" pitchFamily="34" charset="0"/>
                <a:ea typeface="Calibri" panose="020F0502020204030204" pitchFamily="34" charset="0"/>
                <a:cs typeface="Arial" panose="020B0604020202020204" pitchFamily="34" charset="0"/>
              </a:rPr>
              <a:t>, A. </a:t>
            </a:r>
            <a:r>
              <a:rPr lang="en-US" sz="600" i="1" dirty="0" err="1">
                <a:solidFill>
                  <a:srgbClr val="000000"/>
                </a:solidFill>
                <a:latin typeface="Arial" panose="020B0604020202020204" pitchFamily="34" charset="0"/>
                <a:ea typeface="Calibri" panose="020F0502020204030204" pitchFamily="34" charset="0"/>
                <a:cs typeface="Arial" panose="020B0604020202020204" pitchFamily="34" charset="0"/>
              </a:rPr>
              <a:t>Chimica</a:t>
            </a:r>
            <a:r>
              <a:rPr lang="en-US" sz="6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600" i="1" dirty="0" err="1">
                <a:solidFill>
                  <a:srgbClr val="000000"/>
                </a:solidFill>
                <a:latin typeface="Arial" panose="020B0604020202020204" pitchFamily="34" charset="0"/>
                <a:ea typeface="Calibri" panose="020F0502020204030204" pitchFamily="34" charset="0"/>
                <a:cs typeface="Arial" panose="020B0604020202020204" pitchFamily="34" charset="0"/>
              </a:rPr>
              <a:t>Oggi</a:t>
            </a:r>
            <a:r>
              <a:rPr lang="en-US" sz="600" i="1" dirty="0">
                <a:solidFill>
                  <a:srgbClr val="000000"/>
                </a:solidFill>
                <a:latin typeface="Arial" panose="020B0604020202020204" pitchFamily="34" charset="0"/>
                <a:ea typeface="Calibri" panose="020F0502020204030204" pitchFamily="34" charset="0"/>
                <a:cs typeface="Arial" panose="020B0604020202020204" pitchFamily="34" charset="0"/>
              </a:rPr>
              <a:t> - Chemistry Today</a:t>
            </a:r>
            <a:r>
              <a:rPr lang="en-US" sz="600" dirty="0">
                <a:solidFill>
                  <a:srgbClr val="000000"/>
                </a:solidFill>
                <a:latin typeface="Arial" panose="020B0604020202020204" pitchFamily="34" charset="0"/>
                <a:ea typeface="Calibri" panose="020F0502020204030204" pitchFamily="34" charset="0"/>
                <a:cs typeface="Arial" panose="020B0604020202020204" pitchFamily="34" charset="0"/>
              </a:rPr>
              <a:t>, 24(2). (2006).</a:t>
            </a:r>
          </a:p>
        </p:txBody>
      </p:sp>
      <p:sp>
        <p:nvSpPr>
          <p:cNvPr id="57" name="Rectangle 56">
            <a:extLst>
              <a:ext uri="{FF2B5EF4-FFF2-40B4-BE49-F238E27FC236}">
                <a16:creationId xmlns:a16="http://schemas.microsoft.com/office/drawing/2014/main" id="{6C78C840-7AC1-A042-A13A-171CB94ACA8C}"/>
              </a:ext>
            </a:extLst>
          </p:cNvPr>
          <p:cNvSpPr/>
          <p:nvPr/>
        </p:nvSpPr>
        <p:spPr>
          <a:xfrm>
            <a:off x="4356090" y="1615973"/>
            <a:ext cx="3538770" cy="2377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Down 28">
            <a:extLst>
              <a:ext uri="{FF2B5EF4-FFF2-40B4-BE49-F238E27FC236}">
                <a16:creationId xmlns:a16="http://schemas.microsoft.com/office/drawing/2014/main" id="{E76410D7-B3D9-3347-973F-7C362D99B7A5}"/>
              </a:ext>
            </a:extLst>
          </p:cNvPr>
          <p:cNvSpPr/>
          <p:nvPr/>
        </p:nvSpPr>
        <p:spPr>
          <a:xfrm rot="5400000">
            <a:off x="8150885" y="2425900"/>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28">
            <a:extLst>
              <a:ext uri="{FF2B5EF4-FFF2-40B4-BE49-F238E27FC236}">
                <a16:creationId xmlns:a16="http://schemas.microsoft.com/office/drawing/2014/main" id="{D467CE6D-0819-BE42-8043-1AAF51B170FC}"/>
              </a:ext>
            </a:extLst>
          </p:cNvPr>
          <p:cNvSpPr/>
          <p:nvPr/>
        </p:nvSpPr>
        <p:spPr>
          <a:xfrm rot="5400000">
            <a:off x="3738033" y="2479974"/>
            <a:ext cx="350549" cy="757432"/>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6379B40-8983-A94C-A741-67F5E39843FB}"/>
              </a:ext>
            </a:extLst>
          </p:cNvPr>
          <p:cNvSpPr txBox="1"/>
          <p:nvPr/>
        </p:nvSpPr>
        <p:spPr>
          <a:xfrm>
            <a:off x="4356090" y="1625383"/>
            <a:ext cx="3429038" cy="646331"/>
          </a:xfrm>
          <a:prstGeom prst="rect">
            <a:avLst/>
          </a:prstGeom>
          <a:noFill/>
        </p:spPr>
        <p:txBody>
          <a:bodyPr wrap="square">
            <a:spAutoFit/>
          </a:bodyPr>
          <a:lstStyle/>
          <a:p>
            <a:pPr algn="ctr"/>
            <a:r>
              <a:rPr lang="en-US" b="1" dirty="0">
                <a:solidFill>
                  <a:schemeClr val="tx1"/>
                </a:solidFill>
              </a:rPr>
              <a:t>Thermophysical Property Targets &amp; IL Design</a:t>
            </a:r>
          </a:p>
        </p:txBody>
      </p:sp>
      <p:sp>
        <p:nvSpPr>
          <p:cNvPr id="61" name="TextBox 60">
            <a:extLst>
              <a:ext uri="{FF2B5EF4-FFF2-40B4-BE49-F238E27FC236}">
                <a16:creationId xmlns:a16="http://schemas.microsoft.com/office/drawing/2014/main" id="{5E318C69-FA2F-D146-A17F-4633A3872BE1}"/>
              </a:ext>
            </a:extLst>
          </p:cNvPr>
          <p:cNvSpPr txBox="1"/>
          <p:nvPr/>
        </p:nvSpPr>
        <p:spPr>
          <a:xfrm>
            <a:off x="8765873" y="1731354"/>
            <a:ext cx="3050326" cy="369332"/>
          </a:xfrm>
          <a:prstGeom prst="rect">
            <a:avLst/>
          </a:prstGeom>
          <a:noFill/>
        </p:spPr>
        <p:txBody>
          <a:bodyPr wrap="square">
            <a:spAutoFit/>
          </a:bodyPr>
          <a:lstStyle/>
          <a:p>
            <a:pPr algn="ctr"/>
            <a:r>
              <a:rPr lang="en-US" b="1" dirty="0">
                <a:solidFill>
                  <a:schemeClr val="tx1"/>
                </a:solidFill>
              </a:rPr>
              <a:t>Process Design</a:t>
            </a:r>
          </a:p>
        </p:txBody>
      </p:sp>
      <p:sp>
        <p:nvSpPr>
          <p:cNvPr id="62" name="TextBox 61">
            <a:extLst>
              <a:ext uri="{FF2B5EF4-FFF2-40B4-BE49-F238E27FC236}">
                <a16:creationId xmlns:a16="http://schemas.microsoft.com/office/drawing/2014/main" id="{3BCEA543-7668-8243-A978-6CCCE08FFBC6}"/>
              </a:ext>
            </a:extLst>
          </p:cNvPr>
          <p:cNvSpPr txBox="1"/>
          <p:nvPr/>
        </p:nvSpPr>
        <p:spPr>
          <a:xfrm>
            <a:off x="8786641" y="3551732"/>
            <a:ext cx="3050326" cy="646331"/>
          </a:xfrm>
          <a:prstGeom prst="rect">
            <a:avLst/>
          </a:prstGeom>
          <a:noFill/>
        </p:spPr>
        <p:txBody>
          <a:bodyPr wrap="square">
            <a:spAutoFit/>
          </a:bodyPr>
          <a:lstStyle/>
          <a:p>
            <a:pPr algn="ctr"/>
            <a:r>
              <a:rPr lang="en-US" b="1" dirty="0">
                <a:solidFill>
                  <a:schemeClr val="tx1"/>
                </a:solidFill>
              </a:rPr>
              <a:t>Technoeconomic</a:t>
            </a:r>
          </a:p>
          <a:p>
            <a:pPr algn="ctr"/>
            <a:r>
              <a:rPr lang="en-US" b="1" dirty="0">
                <a:solidFill>
                  <a:schemeClr val="tx1"/>
                </a:solidFill>
              </a:rPr>
              <a:t>Analysis</a:t>
            </a:r>
          </a:p>
        </p:txBody>
      </p:sp>
      <p:pic>
        <p:nvPicPr>
          <p:cNvPr id="64" name="Picture 63">
            <a:extLst>
              <a:ext uri="{FF2B5EF4-FFF2-40B4-BE49-F238E27FC236}">
                <a16:creationId xmlns:a16="http://schemas.microsoft.com/office/drawing/2014/main" id="{C03E701A-F698-B445-B1EE-7C8E9C71D998}"/>
              </a:ext>
            </a:extLst>
          </p:cNvPr>
          <p:cNvPicPr>
            <a:picLocks noChangeAspect="1"/>
          </p:cNvPicPr>
          <p:nvPr/>
        </p:nvPicPr>
        <p:blipFill>
          <a:blip r:embed="rId12"/>
          <a:stretch>
            <a:fillRect/>
          </a:stretch>
        </p:blipFill>
        <p:spPr>
          <a:xfrm>
            <a:off x="8903323" y="4276251"/>
            <a:ext cx="2790468" cy="1820494"/>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921EE5F-7E74-C043-AF0F-1162E1C91365}"/>
                  </a:ext>
                </a:extLst>
              </p:cNvPr>
              <p:cNvSpPr txBox="1"/>
              <p:nvPr/>
            </p:nvSpPr>
            <p:spPr>
              <a:xfrm>
                <a:off x="6385314" y="5080551"/>
                <a:ext cx="1540380" cy="211896"/>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𝑚</m:t>
                          </m:r>
                        </m:sub>
                      </m:sSub>
                      <m:r>
                        <a:rPr lang="en-US" sz="800" b="0" i="1" smtClean="0">
                          <a:solidFill>
                            <a:schemeClr val="tx1"/>
                          </a:solidFill>
                          <a:latin typeface="Cambria Math" panose="02040503050406030204" pitchFamily="18" charset="0"/>
                        </a:rPr>
                        <m:t>=</m:t>
                      </m:r>
                      <m:nary>
                        <m:naryPr>
                          <m:chr m:val="∑"/>
                          <m:supHide m:val="on"/>
                          <m:ctrlPr>
                            <a:rPr lang="en-US" sz="800" b="0" i="1" smtClean="0">
                              <a:solidFill>
                                <a:schemeClr val="tx1"/>
                              </a:solidFill>
                              <a:latin typeface="Cambria Math" panose="02040503050406030204" pitchFamily="18" charset="0"/>
                            </a:rPr>
                          </m:ctrlPr>
                        </m:naryPr>
                        <m:sub>
                          <m:r>
                            <m:rPr>
                              <m:brk m:alnAt="7"/>
                            </m:rPr>
                            <a:rPr lang="en-US" sz="800" b="0" i="1" smtClean="0">
                              <a:solidFill>
                                <a:schemeClr val="tx1"/>
                              </a:solidFill>
                              <a:latin typeface="Cambria Math" panose="02040503050406030204" pitchFamily="18" charset="0"/>
                            </a:rPr>
                            <m:t>𝑖</m:t>
                          </m:r>
                        </m:sub>
                        <m:sup/>
                        <m:e>
                          <m:nary>
                            <m:naryPr>
                              <m:chr m:val="∑"/>
                              <m:supHide m:val="on"/>
                              <m:ctrlPr>
                                <a:rPr lang="en-US" sz="800" b="0" i="1" smtClean="0">
                                  <a:solidFill>
                                    <a:schemeClr val="tx1"/>
                                  </a:solidFill>
                                  <a:latin typeface="Cambria Math" panose="02040503050406030204" pitchFamily="18" charset="0"/>
                                </a:rPr>
                              </m:ctrlPr>
                            </m:naryPr>
                            <m:sub>
                              <m:r>
                                <m:rPr>
                                  <m:brk m:alnAt="7"/>
                                </m:rPr>
                                <a:rPr lang="en-US" sz="800" b="0" i="1" smtClean="0">
                                  <a:solidFill>
                                    <a:schemeClr val="tx1"/>
                                  </a:solidFill>
                                  <a:latin typeface="Cambria Math" panose="02040503050406030204" pitchFamily="18" charset="0"/>
                                </a:rPr>
                                <m:t>𝑗</m:t>
                              </m:r>
                            </m:sub>
                            <m:sup/>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𝑦</m:t>
                                  </m:r>
                                </m:e>
                                <m:sub>
                                  <m:r>
                                    <a:rPr lang="en-US" sz="800" b="0" i="1" smtClean="0">
                                      <a:solidFill>
                                        <a:schemeClr val="tx1"/>
                                      </a:solidFill>
                                      <a:latin typeface="Cambria Math" panose="02040503050406030204" pitchFamily="18" charset="0"/>
                                    </a:rPr>
                                    <m:t>𝑖</m:t>
                                  </m:r>
                                </m:sub>
                              </m:sSub>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𝑦</m:t>
                                  </m:r>
                                </m:e>
                                <m:sub>
                                  <m:r>
                                    <a:rPr lang="en-US" sz="800" b="0" i="1" smtClean="0">
                                      <a:solidFill>
                                        <a:schemeClr val="tx1"/>
                                      </a:solidFill>
                                      <a:latin typeface="Cambria Math" panose="02040503050406030204" pitchFamily="18" charset="0"/>
                                    </a:rPr>
                                    <m:t>𝑗</m:t>
                                  </m:r>
                                </m:sub>
                              </m:sSub>
                            </m:e>
                          </m:nary>
                          <m:rad>
                            <m:radPr>
                              <m:degHide m:val="on"/>
                              <m:ctrlPr>
                                <a:rPr lang="en-US" sz="800" i="1">
                                  <a:solidFill>
                                    <a:schemeClr val="tx1"/>
                                  </a:solidFill>
                                  <a:latin typeface="Cambria Math" panose="02040503050406030204" pitchFamily="18" charset="0"/>
                                </a:rPr>
                              </m:ctrlPr>
                            </m:radPr>
                            <m:deg/>
                            <m:e>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𝑖</m:t>
                                  </m:r>
                                </m:sub>
                              </m:sSub>
                              <m:sSub>
                                <m:sSubPr>
                                  <m:ctrlPr>
                                    <a:rPr lang="en-US" sz="800" i="1">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𝑎</m:t>
                                  </m:r>
                                </m:e>
                                <m:sub>
                                  <m:r>
                                    <a:rPr lang="en-US" sz="800" i="1">
                                      <a:solidFill>
                                        <a:schemeClr val="tx1"/>
                                      </a:solidFill>
                                      <a:latin typeface="Cambria Math" panose="02040503050406030204" pitchFamily="18" charset="0"/>
                                    </a:rPr>
                                    <m:t>𝑗</m:t>
                                  </m:r>
                                </m:sub>
                              </m:sSub>
                            </m:e>
                          </m:rad>
                          <m:r>
                            <a:rPr lang="en-US" sz="800" b="0" i="1" smtClean="0">
                              <a:solidFill>
                                <a:schemeClr val="tx1"/>
                              </a:solidFill>
                              <a:latin typeface="Cambria Math" panose="02040503050406030204" pitchFamily="18" charset="0"/>
                            </a:rPr>
                            <m:t>(1−</m:t>
                          </m:r>
                          <m:sSub>
                            <m:sSubPr>
                              <m:ctrlPr>
                                <a:rPr lang="en-US" sz="800" b="1" i="1" smtClean="0">
                                  <a:solidFill>
                                    <a:schemeClr val="tx1"/>
                                  </a:solidFill>
                                  <a:latin typeface="Cambria Math" panose="02040503050406030204" pitchFamily="18" charset="0"/>
                                </a:rPr>
                              </m:ctrlPr>
                            </m:sSubPr>
                            <m:e>
                              <m:r>
                                <a:rPr lang="en-US" sz="800" b="1" i="1" smtClean="0">
                                  <a:solidFill>
                                    <a:schemeClr val="tx1"/>
                                  </a:solidFill>
                                  <a:latin typeface="Cambria Math" panose="02040503050406030204" pitchFamily="18" charset="0"/>
                                  <a:ea typeface="Cambria Math" panose="02040503050406030204" pitchFamily="18" charset="0"/>
                                </a:rPr>
                                <m:t>𝜿</m:t>
                              </m:r>
                            </m:e>
                            <m:sub>
                              <m:r>
                                <a:rPr lang="en-US" sz="800" b="1" i="1" smtClean="0">
                                  <a:solidFill>
                                    <a:schemeClr val="tx1"/>
                                  </a:solidFill>
                                  <a:latin typeface="Cambria Math" panose="02040503050406030204" pitchFamily="18" charset="0"/>
                                </a:rPr>
                                <m:t>𝒊𝒋</m:t>
                              </m:r>
                            </m:sub>
                          </m:sSub>
                          <m:r>
                            <a:rPr lang="en-US" sz="800" b="0" i="1" smtClean="0">
                              <a:solidFill>
                                <a:schemeClr val="tx1"/>
                              </a:solidFill>
                              <a:latin typeface="Cambria Math" panose="02040503050406030204" pitchFamily="18" charset="0"/>
                            </a:rPr>
                            <m:t>)</m:t>
                          </m:r>
                        </m:e>
                      </m:nary>
                    </m:oMath>
                  </m:oMathPara>
                </a14:m>
                <a:endParaRPr lang="en-US" sz="800" dirty="0">
                  <a:solidFill>
                    <a:schemeClr val="tx1"/>
                  </a:solidFill>
                </a:endParaRPr>
              </a:p>
            </p:txBody>
          </p:sp>
        </mc:Choice>
        <mc:Fallback xmlns="">
          <p:sp>
            <p:nvSpPr>
              <p:cNvPr id="48" name="TextBox 47">
                <a:extLst>
                  <a:ext uri="{FF2B5EF4-FFF2-40B4-BE49-F238E27FC236}">
                    <a16:creationId xmlns:a16="http://schemas.microsoft.com/office/drawing/2014/main" id="{A921EE5F-7E74-C043-AF0F-1162E1C91365}"/>
                  </a:ext>
                </a:extLst>
              </p:cNvPr>
              <p:cNvSpPr txBox="1">
                <a:spLocks noRot="1" noChangeAspect="1" noMove="1" noResize="1" noEditPoints="1" noAdjustHandles="1" noChangeArrowheads="1" noChangeShapeType="1" noTextEdit="1"/>
              </p:cNvSpPr>
              <p:nvPr/>
            </p:nvSpPr>
            <p:spPr>
              <a:xfrm>
                <a:off x="6385314" y="5080551"/>
                <a:ext cx="1540380" cy="211896"/>
              </a:xfrm>
              <a:prstGeom prst="rect">
                <a:avLst/>
              </a:prstGeom>
              <a:blipFill>
                <a:blip r:embed="rId15"/>
                <a:stretch>
                  <a:fillRect l="-3279" t="-188889" b="-30555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6354CD36-D88B-8B42-85C0-FF163A23090E}"/>
                  </a:ext>
                </a:extLst>
              </p:cNvPr>
              <p:cNvSpPr txBox="1"/>
              <p:nvPr/>
            </p:nvSpPr>
            <p:spPr>
              <a:xfrm>
                <a:off x="6296743" y="4777843"/>
                <a:ext cx="1710460" cy="1575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1"/>
                          </a:solidFill>
                          <a:latin typeface="Cambria Math" panose="02040503050406030204" pitchFamily="18" charset="0"/>
                        </a:rPr>
                        <m:t>𝑃</m:t>
                      </m:r>
                      <m:r>
                        <a:rPr lang="en-US" sz="800" b="0" i="1" smtClean="0">
                          <a:solidFill>
                            <a:schemeClr val="tx1"/>
                          </a:solidFill>
                          <a:latin typeface="Cambria Math" panose="02040503050406030204" pitchFamily="18" charset="0"/>
                        </a:rPr>
                        <m:t>=</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𝑅𝑇</m:t>
                          </m:r>
                        </m:num>
                        <m:den>
                          <m:r>
                            <a:rPr lang="en-US" sz="800" b="0" i="1" smtClean="0">
                              <a:solidFill>
                                <a:schemeClr val="tx1"/>
                              </a:solidFill>
                              <a:latin typeface="Cambria Math" panose="02040503050406030204" pitchFamily="18" charset="0"/>
                            </a:rPr>
                            <m:t>𝑉</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𝑏</m:t>
                          </m:r>
                        </m:den>
                      </m:f>
                      <m:r>
                        <a:rPr lang="en-US" sz="800" b="0" i="1" smtClean="0">
                          <a:solidFill>
                            <a:schemeClr val="tx1"/>
                          </a:solidFill>
                          <a:latin typeface="Cambria Math" panose="02040503050406030204" pitchFamily="18" charset="0"/>
                        </a:rPr>
                        <m:t>−</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𝑎</m:t>
                          </m:r>
                        </m:num>
                        <m:den>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𝑉</m:t>
                              </m:r>
                            </m:e>
                            <m:sup>
                              <m:r>
                                <a:rPr lang="en-US" sz="800" b="0" i="1" smtClean="0">
                                  <a:solidFill>
                                    <a:schemeClr val="tx1"/>
                                  </a:solidFill>
                                  <a:latin typeface="Cambria Math" panose="02040503050406030204" pitchFamily="18" charset="0"/>
                                </a:rPr>
                                <m:t>2</m:t>
                              </m:r>
                            </m:sup>
                          </m:sSup>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𝑢𝑏𝑉</m:t>
                          </m:r>
                          <m:r>
                            <a:rPr lang="en-US" sz="800" b="0" i="1" smtClean="0">
                              <a:solidFill>
                                <a:schemeClr val="tx1"/>
                              </a:solidFill>
                              <a:latin typeface="Cambria Math" panose="02040503050406030204" pitchFamily="18" charset="0"/>
                            </a:rPr>
                            <m:t>+</m:t>
                          </m:r>
                          <m:r>
                            <a:rPr lang="en-US" sz="800" b="0" i="1" smtClean="0">
                              <a:solidFill>
                                <a:schemeClr val="tx1"/>
                              </a:solidFill>
                              <a:latin typeface="Cambria Math" panose="02040503050406030204" pitchFamily="18" charset="0"/>
                            </a:rPr>
                            <m:t>𝑤</m:t>
                          </m:r>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𝑏</m:t>
                              </m:r>
                            </m:e>
                            <m:sup>
                              <m:r>
                                <a:rPr lang="en-US" sz="800" b="0" i="1" smtClean="0">
                                  <a:solidFill>
                                    <a:schemeClr val="tx1"/>
                                  </a:solidFill>
                                  <a:latin typeface="Cambria Math" panose="02040503050406030204" pitchFamily="18" charset="0"/>
                                </a:rPr>
                                <m:t>2</m:t>
                              </m:r>
                            </m:sup>
                          </m:sSup>
                        </m:den>
                      </m:f>
                    </m:oMath>
                  </m:oMathPara>
                </a14:m>
                <a:endParaRPr lang="en-US" sz="800" dirty="0">
                  <a:solidFill>
                    <a:schemeClr val="tx1"/>
                  </a:solidFill>
                </a:endParaRPr>
              </a:p>
            </p:txBody>
          </p:sp>
        </mc:Choice>
        <mc:Fallback xmlns="">
          <p:sp>
            <p:nvSpPr>
              <p:cNvPr id="65" name="TextBox 64">
                <a:extLst>
                  <a:ext uri="{FF2B5EF4-FFF2-40B4-BE49-F238E27FC236}">
                    <a16:creationId xmlns:a16="http://schemas.microsoft.com/office/drawing/2014/main" id="{6354CD36-D88B-8B42-85C0-FF163A23090E}"/>
                  </a:ext>
                </a:extLst>
              </p:cNvPr>
              <p:cNvSpPr txBox="1">
                <a:spLocks noRot="1" noChangeAspect="1" noMove="1" noResize="1" noEditPoints="1" noAdjustHandles="1" noChangeArrowheads="1" noChangeShapeType="1" noTextEdit="1"/>
              </p:cNvSpPr>
              <p:nvPr/>
            </p:nvSpPr>
            <p:spPr>
              <a:xfrm>
                <a:off x="6296743" y="4777843"/>
                <a:ext cx="1710460" cy="157510"/>
              </a:xfrm>
              <a:prstGeom prst="rect">
                <a:avLst/>
              </a:prstGeom>
              <a:blipFill>
                <a:blip r:embed="rId16"/>
                <a:stretch>
                  <a:fillRect b="-6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0BDA7BC5-E9C1-4E49-85F8-A3B6DA9C509C}"/>
                  </a:ext>
                </a:extLst>
              </p:cNvPr>
              <p:cNvSpPr txBox="1"/>
              <p:nvPr/>
            </p:nvSpPr>
            <p:spPr>
              <a:xfrm>
                <a:off x="6657460" y="5980175"/>
                <a:ext cx="885098" cy="17076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𝑏</m:t>
                          </m:r>
                        </m:e>
                        <m:sub>
                          <m:r>
                            <a:rPr lang="en-US" sz="800" i="1">
                              <a:solidFill>
                                <a:schemeClr val="tx1"/>
                              </a:solidFill>
                              <a:latin typeface="Cambria Math" panose="02040503050406030204" pitchFamily="18" charset="0"/>
                            </a:rPr>
                            <m:t>𝑚</m:t>
                          </m:r>
                        </m:sub>
                      </m:sSub>
                      <m:r>
                        <a:rPr lang="en-US" sz="800" i="1">
                          <a:solidFill>
                            <a:schemeClr val="tx1"/>
                          </a:solidFill>
                          <a:latin typeface="Cambria Math" panose="02040503050406030204" pitchFamily="18" charset="0"/>
                        </a:rPr>
                        <m:t> </m:t>
                      </m:r>
                      <m:nary>
                        <m:naryPr>
                          <m:chr m:val="∑"/>
                          <m:limLoc m:val="subSup"/>
                          <m:ctrlPr>
                            <a:rPr lang="en-US" sz="800" i="1" smtClean="0">
                              <a:solidFill>
                                <a:schemeClr val="tx1"/>
                              </a:solidFill>
                              <a:latin typeface="Cambria Math" panose="02040503050406030204" pitchFamily="18" charset="0"/>
                            </a:rPr>
                          </m:ctrlPr>
                        </m:naryPr>
                        <m:sub>
                          <m:r>
                            <m:rPr>
                              <m:brk m:alnAt="23"/>
                            </m:rPr>
                            <a:rPr lang="en-US" sz="800" b="0" i="1" smtClean="0">
                              <a:solidFill>
                                <a:schemeClr val="tx1"/>
                              </a:solidFill>
                              <a:latin typeface="Cambria Math" panose="02040503050406030204" pitchFamily="18" charset="0"/>
                            </a:rPr>
                            <m:t>𝑖</m:t>
                          </m:r>
                          <m:r>
                            <a:rPr lang="en-US" sz="800" b="0" i="1" smtClean="0">
                              <a:solidFill>
                                <a:schemeClr val="tx1"/>
                              </a:solidFill>
                              <a:latin typeface="Cambria Math" panose="02040503050406030204" pitchFamily="18" charset="0"/>
                            </a:rPr>
                            <m:t>=1</m:t>
                          </m:r>
                        </m:sub>
                        <m:sup>
                          <m:r>
                            <a:rPr lang="en-US" sz="800" b="0" i="1" smtClean="0">
                              <a:solidFill>
                                <a:schemeClr val="tx1"/>
                              </a:solidFill>
                              <a:latin typeface="Cambria Math" panose="02040503050406030204" pitchFamily="18" charset="0"/>
                            </a:rPr>
                            <m:t>𝑁</m:t>
                          </m:r>
                        </m:sup>
                        <m:e>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𝑥</m:t>
                              </m:r>
                            </m:e>
                            <m:sub>
                              <m:r>
                                <a:rPr lang="en-US" sz="800" b="0" i="1" smtClean="0">
                                  <a:solidFill>
                                    <a:schemeClr val="tx1"/>
                                  </a:solidFill>
                                  <a:latin typeface="Cambria Math" panose="02040503050406030204" pitchFamily="18" charset="0"/>
                                </a:rPr>
                                <m:t>𝑖</m:t>
                              </m:r>
                            </m:sub>
                          </m:sSub>
                        </m:e>
                      </m:nary>
                      <m:r>
                        <a:rPr lang="en-US" sz="800" b="0" i="1" smtClean="0">
                          <a:solidFill>
                            <a:schemeClr val="tx1"/>
                          </a:solidFill>
                          <a:latin typeface="Cambria Math" panose="02040503050406030204" pitchFamily="18" charset="0"/>
                        </a:rPr>
                        <m:t>=1</m:t>
                      </m:r>
                    </m:oMath>
                  </m:oMathPara>
                </a14:m>
                <a:endParaRPr lang="en-US" sz="800" dirty="0">
                  <a:solidFill>
                    <a:schemeClr val="tx1"/>
                  </a:solidFill>
                </a:endParaRPr>
              </a:p>
            </p:txBody>
          </p:sp>
        </mc:Choice>
        <mc:Fallback xmlns="">
          <p:sp>
            <p:nvSpPr>
              <p:cNvPr id="67" name="TextBox 66">
                <a:extLst>
                  <a:ext uri="{FF2B5EF4-FFF2-40B4-BE49-F238E27FC236}">
                    <a16:creationId xmlns:a16="http://schemas.microsoft.com/office/drawing/2014/main" id="{0BDA7BC5-E9C1-4E49-85F8-A3B6DA9C509C}"/>
                  </a:ext>
                </a:extLst>
              </p:cNvPr>
              <p:cNvSpPr txBox="1">
                <a:spLocks noRot="1" noChangeAspect="1" noMove="1" noResize="1" noEditPoints="1" noAdjustHandles="1" noChangeArrowheads="1" noChangeShapeType="1" noTextEdit="1"/>
              </p:cNvSpPr>
              <p:nvPr/>
            </p:nvSpPr>
            <p:spPr>
              <a:xfrm>
                <a:off x="6657460" y="5980175"/>
                <a:ext cx="885098" cy="170760"/>
              </a:xfrm>
              <a:prstGeom prst="rect">
                <a:avLst/>
              </a:prstGeom>
              <a:blipFill>
                <a:blip r:embed="rId17"/>
                <a:stretch>
                  <a:fillRect l="-14286" t="-226667" b="-38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888216B-CD65-0044-84FB-D395FEBB8E30}"/>
                  </a:ext>
                </a:extLst>
              </p:cNvPr>
              <p:cNvSpPr txBox="1"/>
              <p:nvPr/>
            </p:nvSpPr>
            <p:spPr>
              <a:xfrm>
                <a:off x="6440707" y="5381541"/>
                <a:ext cx="1452055" cy="19886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b="0" i="1" smtClean="0">
                              <a:solidFill>
                                <a:schemeClr val="tx1"/>
                              </a:solidFill>
                              <a:latin typeface="Cambria Math" panose="02040503050406030204" pitchFamily="18" charset="0"/>
                            </a:rPr>
                          </m:ctrlPr>
                        </m:sSubPr>
                        <m:e>
                          <m:r>
                            <a:rPr lang="en-US" sz="800" i="1">
                              <a:solidFill>
                                <a:schemeClr val="tx1"/>
                              </a:solidFill>
                              <a:latin typeface="Cambria Math" panose="02040503050406030204" pitchFamily="18" charset="0"/>
                            </a:rPr>
                            <m:t>𝑎</m:t>
                          </m:r>
                        </m:e>
                        <m:sub>
                          <m:r>
                            <a:rPr lang="en-US" sz="800" b="0" i="1" smtClean="0">
                              <a:solidFill>
                                <a:schemeClr val="tx1"/>
                              </a:solidFill>
                              <a:latin typeface="Cambria Math" panose="02040503050406030204" pitchFamily="18" charset="0"/>
                            </a:rPr>
                            <m:t>𝑗</m:t>
                          </m:r>
                        </m:sub>
                      </m:sSub>
                      <m:r>
                        <a:rPr lang="en-US" sz="800" b="0" i="1" smtClean="0">
                          <a:solidFill>
                            <a:schemeClr val="tx1"/>
                          </a:solidFill>
                          <a:latin typeface="Cambria Math" panose="02040503050406030204" pitchFamily="18" charset="0"/>
                        </a:rPr>
                        <m:t>=0.421875</m:t>
                      </m:r>
                      <m:f>
                        <m:fPr>
                          <m:ctrlPr>
                            <a:rPr lang="en-US" sz="800" b="0" i="1" smtClean="0">
                              <a:solidFill>
                                <a:schemeClr val="tx1"/>
                              </a:solidFill>
                              <a:latin typeface="Cambria Math" panose="02040503050406030204" pitchFamily="18" charset="0"/>
                            </a:rPr>
                          </m:ctrlPr>
                        </m:fPr>
                        <m:num>
                          <m:sSup>
                            <m:sSupPr>
                              <m:ctrlPr>
                                <a:rPr lang="en-US" sz="800" b="0" i="1" smtClean="0">
                                  <a:solidFill>
                                    <a:schemeClr val="tx1"/>
                                  </a:solidFill>
                                  <a:latin typeface="Cambria Math" panose="02040503050406030204" pitchFamily="18" charset="0"/>
                                </a:rPr>
                              </m:ctrlPr>
                            </m:sSupPr>
                            <m:e>
                              <m:r>
                                <a:rPr lang="en-US" sz="800" b="0" i="1" smtClean="0">
                                  <a:solidFill>
                                    <a:schemeClr val="tx1"/>
                                  </a:solidFill>
                                  <a:latin typeface="Cambria Math" panose="02040503050406030204" pitchFamily="18" charset="0"/>
                                </a:rPr>
                                <m:t>𝑅</m:t>
                              </m:r>
                            </m:e>
                            <m:sup>
                              <m:r>
                                <a:rPr lang="en-US" sz="800" b="0" i="1" smtClean="0">
                                  <a:solidFill>
                                    <a:schemeClr val="tx1"/>
                                  </a:solidFill>
                                  <a:latin typeface="Cambria Math" panose="02040503050406030204" pitchFamily="18" charset="0"/>
                                </a:rPr>
                                <m:t>2</m:t>
                              </m:r>
                            </m:sup>
                          </m:sSup>
                          <m:sSubSup>
                            <m:sSubSupPr>
                              <m:ctrlPr>
                                <a:rPr lang="en-US" sz="800" b="0" i="1" smtClean="0">
                                  <a:solidFill>
                                    <a:schemeClr val="tx1"/>
                                  </a:solidFill>
                                  <a:latin typeface="Cambria Math" panose="02040503050406030204" pitchFamily="18" charset="0"/>
                                </a:rPr>
                              </m:ctrlPr>
                            </m:sSubSup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𝐶𝑗</m:t>
                              </m:r>
                            </m:sub>
                            <m:sup>
                              <m:r>
                                <a:rPr lang="en-US" sz="800" b="0" i="1" smtClean="0">
                                  <a:solidFill>
                                    <a:schemeClr val="tx1"/>
                                  </a:solidFill>
                                  <a:latin typeface="Cambria Math" panose="02040503050406030204" pitchFamily="18" charset="0"/>
                                </a:rPr>
                                <m:t>2</m:t>
                              </m:r>
                            </m:sup>
                          </m:sSubSup>
                        </m:num>
                        <m:den>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𝑃</m:t>
                              </m:r>
                            </m:e>
                            <m:sub>
                              <m:r>
                                <a:rPr lang="en-US" sz="800" b="0" i="1" smtClean="0">
                                  <a:solidFill>
                                    <a:schemeClr val="tx1"/>
                                  </a:solidFill>
                                  <a:latin typeface="Cambria Math" panose="02040503050406030204" pitchFamily="18" charset="0"/>
                                </a:rPr>
                                <m:t>𝐶𝑗</m:t>
                              </m:r>
                            </m:sub>
                          </m:sSub>
                        </m:den>
                      </m:f>
                      <m:sSub>
                        <m:sSubPr>
                          <m:ctrlPr>
                            <a:rPr lang="en-US" sz="800" b="0" i="1" smtClean="0">
                              <a:solidFill>
                                <a:schemeClr val="tx1"/>
                              </a:solidFill>
                              <a:latin typeface="Cambria Math" panose="02040503050406030204" pitchFamily="18" charset="0"/>
                              <a:ea typeface="Cambria Math" panose="02040503050406030204" pitchFamily="18" charset="0"/>
                            </a:rPr>
                          </m:ctrlPr>
                        </m:sSubPr>
                        <m:e>
                          <m:r>
                            <a:rPr lang="en-US" sz="800" i="1">
                              <a:solidFill>
                                <a:schemeClr val="tx1"/>
                              </a:solidFill>
                              <a:latin typeface="Cambria Math" panose="02040503050406030204" pitchFamily="18" charset="0"/>
                              <a:ea typeface="Cambria Math" panose="02040503050406030204" pitchFamily="18" charset="0"/>
                            </a:rPr>
                            <m:t>𝛼</m:t>
                          </m:r>
                        </m:e>
                        <m:sub>
                          <m:r>
                            <a:rPr lang="en-US" sz="800" b="0" i="1" smtClean="0">
                              <a:solidFill>
                                <a:schemeClr val="tx1"/>
                              </a:solidFill>
                              <a:latin typeface="Cambria Math" panose="02040503050406030204" pitchFamily="18" charset="0"/>
                              <a:ea typeface="Cambria Math" panose="02040503050406030204" pitchFamily="18" charset="0"/>
                            </a:rPr>
                            <m:t>𝑗</m:t>
                          </m:r>
                        </m:sub>
                      </m:sSub>
                    </m:oMath>
                  </m:oMathPara>
                </a14:m>
                <a:endParaRPr lang="en-US" sz="800" dirty="0">
                  <a:solidFill>
                    <a:schemeClr val="tx1"/>
                  </a:solidFill>
                </a:endParaRPr>
              </a:p>
            </p:txBody>
          </p:sp>
        </mc:Choice>
        <mc:Fallback xmlns="">
          <p:sp>
            <p:nvSpPr>
              <p:cNvPr id="68" name="TextBox 67">
                <a:extLst>
                  <a:ext uri="{FF2B5EF4-FFF2-40B4-BE49-F238E27FC236}">
                    <a16:creationId xmlns:a16="http://schemas.microsoft.com/office/drawing/2014/main" id="{F888216B-CD65-0044-84FB-D395FEBB8E30}"/>
                  </a:ext>
                </a:extLst>
              </p:cNvPr>
              <p:cNvSpPr txBox="1">
                <a:spLocks noRot="1" noChangeAspect="1" noMove="1" noResize="1" noEditPoints="1" noAdjustHandles="1" noChangeArrowheads="1" noChangeShapeType="1" noTextEdit="1"/>
              </p:cNvSpPr>
              <p:nvPr/>
            </p:nvSpPr>
            <p:spPr>
              <a:xfrm>
                <a:off x="6440707" y="5381541"/>
                <a:ext cx="1452055" cy="198863"/>
              </a:xfrm>
              <a:prstGeom prst="rect">
                <a:avLst/>
              </a:prstGeom>
              <a:blipFill>
                <a:blip r:embed="rId18"/>
                <a:stretch>
                  <a:fillRect b="-588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7030958-BA17-FC45-B577-BFD4195D6714}"/>
                  </a:ext>
                </a:extLst>
              </p:cNvPr>
              <p:cNvSpPr txBox="1"/>
              <p:nvPr/>
            </p:nvSpPr>
            <p:spPr>
              <a:xfrm>
                <a:off x="6356043" y="5712357"/>
                <a:ext cx="1608582" cy="182097"/>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80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𝑏</m:t>
                          </m:r>
                        </m:e>
                        <m:sub>
                          <m:r>
                            <a:rPr lang="en-US" sz="800" i="1">
                              <a:solidFill>
                                <a:schemeClr val="tx1"/>
                              </a:solidFill>
                              <a:latin typeface="Cambria Math" panose="02040503050406030204" pitchFamily="18" charset="0"/>
                            </a:rPr>
                            <m:t>𝑗</m:t>
                          </m:r>
                        </m:sub>
                      </m:sSub>
                      <m:r>
                        <a:rPr lang="en-US" sz="800" b="0" i="1" smtClean="0">
                          <a:solidFill>
                            <a:schemeClr val="tx1"/>
                          </a:solidFill>
                          <a:latin typeface="Cambria Math" panose="02040503050406030204" pitchFamily="18" charset="0"/>
                        </a:rPr>
                        <m:t>=0.125</m:t>
                      </m:r>
                      <m:f>
                        <m:fPr>
                          <m:ctrlPr>
                            <a:rPr lang="en-US" sz="800" b="0" i="1" smtClean="0">
                              <a:solidFill>
                                <a:schemeClr val="tx1"/>
                              </a:solidFill>
                              <a:latin typeface="Cambria Math" panose="02040503050406030204" pitchFamily="18" charset="0"/>
                            </a:rPr>
                          </m:ctrlPr>
                        </m:fPr>
                        <m:num>
                          <m:r>
                            <a:rPr lang="en-US" sz="800" b="0" i="1" smtClean="0">
                              <a:solidFill>
                                <a:schemeClr val="tx1"/>
                              </a:solidFill>
                              <a:latin typeface="Cambria Math" panose="02040503050406030204" pitchFamily="18" charset="0"/>
                            </a:rPr>
                            <m:t>𝑅</m:t>
                          </m:r>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𝑇</m:t>
                              </m:r>
                            </m:e>
                            <m:sub>
                              <m:r>
                                <a:rPr lang="en-US" sz="800" b="0" i="1" smtClean="0">
                                  <a:solidFill>
                                    <a:schemeClr val="tx1"/>
                                  </a:solidFill>
                                  <a:latin typeface="Cambria Math" panose="02040503050406030204" pitchFamily="18" charset="0"/>
                                </a:rPr>
                                <m:t>𝐶𝑗</m:t>
                              </m:r>
                            </m:sub>
                          </m:sSub>
                        </m:num>
                        <m:den>
                          <m:sSub>
                            <m:sSubPr>
                              <m:ctrlPr>
                                <a:rPr lang="en-US" sz="800" b="0" i="1" smtClean="0">
                                  <a:solidFill>
                                    <a:schemeClr val="tx1"/>
                                  </a:solidFill>
                                  <a:latin typeface="Cambria Math" panose="02040503050406030204" pitchFamily="18" charset="0"/>
                                </a:rPr>
                              </m:ctrlPr>
                            </m:sSubPr>
                            <m:e>
                              <m:r>
                                <a:rPr lang="en-US" sz="800" b="0" i="1" smtClean="0">
                                  <a:solidFill>
                                    <a:schemeClr val="tx1"/>
                                  </a:solidFill>
                                  <a:latin typeface="Cambria Math" panose="02040503050406030204" pitchFamily="18" charset="0"/>
                                </a:rPr>
                                <m:t>𝑃</m:t>
                              </m:r>
                            </m:e>
                            <m:sub>
                              <m:r>
                                <a:rPr lang="en-US" sz="800" b="0" i="1" smtClean="0">
                                  <a:solidFill>
                                    <a:schemeClr val="tx1"/>
                                  </a:solidFill>
                                  <a:latin typeface="Cambria Math" panose="02040503050406030204" pitchFamily="18" charset="0"/>
                                </a:rPr>
                                <m:t>𝐶𝑗</m:t>
                              </m:r>
                            </m:sub>
                          </m:sSub>
                        </m:den>
                      </m:f>
                    </m:oMath>
                  </m:oMathPara>
                </a14:m>
                <a:endParaRPr lang="en-US" sz="800" dirty="0">
                  <a:solidFill>
                    <a:schemeClr val="tx1"/>
                  </a:solidFill>
                </a:endParaRPr>
              </a:p>
            </p:txBody>
          </p:sp>
        </mc:Choice>
        <mc:Fallback xmlns="">
          <p:sp>
            <p:nvSpPr>
              <p:cNvPr id="69" name="TextBox 68">
                <a:extLst>
                  <a:ext uri="{FF2B5EF4-FFF2-40B4-BE49-F238E27FC236}">
                    <a16:creationId xmlns:a16="http://schemas.microsoft.com/office/drawing/2014/main" id="{07030958-BA17-FC45-B577-BFD4195D6714}"/>
                  </a:ext>
                </a:extLst>
              </p:cNvPr>
              <p:cNvSpPr txBox="1">
                <a:spLocks noRot="1" noChangeAspect="1" noMove="1" noResize="1" noEditPoints="1" noAdjustHandles="1" noChangeArrowheads="1" noChangeShapeType="1" noTextEdit="1"/>
              </p:cNvSpPr>
              <p:nvPr/>
            </p:nvSpPr>
            <p:spPr>
              <a:xfrm>
                <a:off x="6356043" y="5712357"/>
                <a:ext cx="1608582" cy="182097"/>
              </a:xfrm>
              <a:prstGeom prst="rect">
                <a:avLst/>
              </a:prstGeom>
              <a:blipFill>
                <a:blip r:embed="rId19"/>
                <a:stretch>
                  <a:fillRect b="-56250"/>
                </a:stretch>
              </a:blipFill>
              <a:ln>
                <a:noFill/>
              </a:ln>
            </p:spPr>
            <p:txBody>
              <a:bodyPr/>
              <a:lstStyle/>
              <a:p>
                <a:r>
                  <a:rPr lang="en-US">
                    <a:noFill/>
                  </a:rPr>
                  <a:t> </a:t>
                </a:r>
              </a:p>
            </p:txBody>
          </p:sp>
        </mc:Fallback>
      </mc:AlternateContent>
      <p:sp>
        <p:nvSpPr>
          <p:cNvPr id="2" name="TextBox 1">
            <a:extLst>
              <a:ext uri="{FF2B5EF4-FFF2-40B4-BE49-F238E27FC236}">
                <a16:creationId xmlns:a16="http://schemas.microsoft.com/office/drawing/2014/main" id="{F79EF0C8-E05E-C54A-87AF-BA12172870B2}"/>
              </a:ext>
            </a:extLst>
          </p:cNvPr>
          <p:cNvSpPr txBox="1"/>
          <p:nvPr/>
        </p:nvSpPr>
        <p:spPr>
          <a:xfrm>
            <a:off x="4754109" y="3665744"/>
            <a:ext cx="1291244" cy="307777"/>
          </a:xfrm>
          <a:prstGeom prst="rect">
            <a:avLst/>
          </a:prstGeom>
          <a:solidFill>
            <a:schemeClr val="bg1"/>
          </a:solidFill>
        </p:spPr>
        <p:txBody>
          <a:bodyPr wrap="square" rtlCol="0">
            <a:spAutoFit/>
          </a:bodyPr>
          <a:lstStyle/>
          <a:p>
            <a:pPr algn="ctr"/>
            <a:r>
              <a:rPr lang="en-US" sz="1400" dirty="0"/>
              <a:t>Temperature</a:t>
            </a:r>
          </a:p>
        </p:txBody>
      </p:sp>
      <p:sp>
        <p:nvSpPr>
          <p:cNvPr id="66" name="TextBox 65">
            <a:extLst>
              <a:ext uri="{FF2B5EF4-FFF2-40B4-BE49-F238E27FC236}">
                <a16:creationId xmlns:a16="http://schemas.microsoft.com/office/drawing/2014/main" id="{F680F7C1-BD45-3A4B-B8BC-47850C5146B5}"/>
              </a:ext>
            </a:extLst>
          </p:cNvPr>
          <p:cNvSpPr txBox="1"/>
          <p:nvPr/>
        </p:nvSpPr>
        <p:spPr>
          <a:xfrm rot="16200000">
            <a:off x="3740285" y="2820123"/>
            <a:ext cx="1644556" cy="307777"/>
          </a:xfrm>
          <a:prstGeom prst="rect">
            <a:avLst/>
          </a:prstGeom>
          <a:solidFill>
            <a:schemeClr val="bg1"/>
          </a:solidFill>
        </p:spPr>
        <p:txBody>
          <a:bodyPr wrap="square" rtlCol="0">
            <a:spAutoFit/>
          </a:bodyPr>
          <a:lstStyle/>
          <a:p>
            <a:pPr algn="ctr"/>
            <a:r>
              <a:rPr lang="en-US" sz="1400" dirty="0"/>
              <a:t>Recovery Fraction</a:t>
            </a:r>
          </a:p>
        </p:txBody>
      </p:sp>
      <p:pic>
        <p:nvPicPr>
          <p:cNvPr id="71" name="Picture 70" descr="Chart, line chart&#10;&#10;Description automatically generated">
            <a:extLst>
              <a:ext uri="{FF2B5EF4-FFF2-40B4-BE49-F238E27FC236}">
                <a16:creationId xmlns:a16="http://schemas.microsoft.com/office/drawing/2014/main" id="{04756FFF-0A43-4E8A-9466-741D03D48AB2}"/>
              </a:ext>
            </a:extLst>
          </p:cNvPr>
          <p:cNvPicPr>
            <a:picLocks noChangeAspect="1"/>
          </p:cNvPicPr>
          <p:nvPr/>
        </p:nvPicPr>
        <p:blipFill>
          <a:blip r:embed="rId20"/>
          <a:stretch>
            <a:fillRect/>
          </a:stretch>
        </p:blipFill>
        <p:spPr>
          <a:xfrm>
            <a:off x="4441926" y="4686641"/>
            <a:ext cx="1990438" cy="1429350"/>
          </a:xfrm>
          <a:prstGeom prst="rect">
            <a:avLst/>
          </a:prstGeom>
        </p:spPr>
      </p:pic>
      <p:pic>
        <p:nvPicPr>
          <p:cNvPr id="5" name="Picture 4">
            <a:extLst>
              <a:ext uri="{FF2B5EF4-FFF2-40B4-BE49-F238E27FC236}">
                <a16:creationId xmlns:a16="http://schemas.microsoft.com/office/drawing/2014/main" id="{1F958DCF-DE89-40A5-849C-CA952D8CA3AD}"/>
              </a:ext>
            </a:extLst>
          </p:cNvPr>
          <p:cNvPicPr>
            <a:picLocks noChangeAspect="1"/>
          </p:cNvPicPr>
          <p:nvPr/>
        </p:nvPicPr>
        <p:blipFill>
          <a:blip r:embed="rId21"/>
          <a:stretch>
            <a:fillRect/>
          </a:stretch>
        </p:blipFill>
        <p:spPr>
          <a:xfrm>
            <a:off x="6116405" y="2332914"/>
            <a:ext cx="1701152" cy="1402176"/>
          </a:xfrm>
          <a:prstGeom prst="rect">
            <a:avLst/>
          </a:prstGeom>
        </p:spPr>
      </p:pic>
      <p:pic>
        <p:nvPicPr>
          <p:cNvPr id="9" name="Picture 8">
            <a:extLst>
              <a:ext uri="{FF2B5EF4-FFF2-40B4-BE49-F238E27FC236}">
                <a16:creationId xmlns:a16="http://schemas.microsoft.com/office/drawing/2014/main" id="{41D6FCAD-35F1-4DD4-8126-0699AB47560B}"/>
              </a:ext>
            </a:extLst>
          </p:cNvPr>
          <p:cNvPicPr>
            <a:picLocks noChangeAspect="1"/>
          </p:cNvPicPr>
          <p:nvPr/>
        </p:nvPicPr>
        <p:blipFill>
          <a:blip r:embed="rId22"/>
          <a:stretch>
            <a:fillRect/>
          </a:stretch>
        </p:blipFill>
        <p:spPr>
          <a:xfrm>
            <a:off x="8800983" y="2332914"/>
            <a:ext cx="2970608" cy="1142755"/>
          </a:xfrm>
          <a:prstGeom prst="rect">
            <a:avLst/>
          </a:prstGeom>
        </p:spPr>
      </p:pic>
      <p:sp>
        <p:nvSpPr>
          <p:cNvPr id="47" name="Title 1">
            <a:extLst>
              <a:ext uri="{FF2B5EF4-FFF2-40B4-BE49-F238E27FC236}">
                <a16:creationId xmlns:a16="http://schemas.microsoft.com/office/drawing/2014/main" id="{7CA25AE6-F0C7-414C-A4FD-42EC801E504A}"/>
              </a:ext>
            </a:extLst>
          </p:cNvPr>
          <p:cNvSpPr txBox="1">
            <a:spLocks/>
          </p:cNvSpPr>
          <p:nvPr/>
        </p:nvSpPr>
        <p:spPr>
          <a:xfrm>
            <a:off x="-22387" y="-89293"/>
            <a:ext cx="12437616" cy="7198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cs typeface="Arial" charset="0"/>
              </a:rPr>
              <a:t>Our data-to-design framework helps address these challenges </a:t>
            </a:r>
          </a:p>
        </p:txBody>
      </p:sp>
      <p:sp>
        <p:nvSpPr>
          <p:cNvPr id="63" name="Rectangle 62">
            <a:extLst>
              <a:ext uri="{FF2B5EF4-FFF2-40B4-BE49-F238E27FC236}">
                <a16:creationId xmlns:a16="http://schemas.microsoft.com/office/drawing/2014/main" id="{045D6750-7FCE-E541-A122-47C6FA24194E}"/>
              </a:ext>
            </a:extLst>
          </p:cNvPr>
          <p:cNvSpPr/>
          <p:nvPr/>
        </p:nvSpPr>
        <p:spPr>
          <a:xfrm>
            <a:off x="1718576" y="452516"/>
            <a:ext cx="8795657" cy="1015663"/>
          </a:xfrm>
          <a:prstGeom prst="rect">
            <a:avLst/>
          </a:prstGeom>
        </p:spPr>
        <p:txBody>
          <a:bodyPr wrap="square">
            <a:spAutoFit/>
          </a:bodyPr>
          <a:lstStyle/>
          <a:p>
            <a:pPr algn="ctr">
              <a:defRPr/>
            </a:pPr>
            <a:r>
              <a:rPr lang="en-US" sz="2000" dirty="0"/>
              <a:t>An </a:t>
            </a:r>
            <a:r>
              <a:rPr lang="en-US" sz="2000" b="1" dirty="0"/>
              <a:t>integrated research strategy </a:t>
            </a:r>
            <a:r>
              <a:rPr lang="en-US" sz="2000" dirty="0"/>
              <a:t>which leverages </a:t>
            </a:r>
            <a:r>
              <a:rPr lang="en-US" sz="2000" b="1" dirty="0"/>
              <a:t>computational molecular and process design tools</a:t>
            </a:r>
            <a:r>
              <a:rPr lang="en-US" sz="2000" dirty="0"/>
              <a:t>, validated by experiments, enables us to </a:t>
            </a:r>
            <a:r>
              <a:rPr lang="en-US" sz="2000" b="1" dirty="0"/>
              <a:t>systematically address these opportunities for</a:t>
            </a:r>
            <a:r>
              <a:rPr lang="en-US" sz="2000" dirty="0"/>
              <a:t> </a:t>
            </a:r>
            <a:r>
              <a:rPr lang="en-US" sz="2000" b="1" dirty="0"/>
              <a:t>optimization</a:t>
            </a:r>
            <a:endParaRPr lang="en-US" sz="2000" dirty="0"/>
          </a:p>
        </p:txBody>
      </p:sp>
      <p:sp>
        <p:nvSpPr>
          <p:cNvPr id="70" name="TextBox 69">
            <a:extLst>
              <a:ext uri="{FF2B5EF4-FFF2-40B4-BE49-F238E27FC236}">
                <a16:creationId xmlns:a16="http://schemas.microsoft.com/office/drawing/2014/main" id="{BE3823E0-FF58-4243-B24E-6EB7E78F45AA}"/>
              </a:ext>
            </a:extLst>
          </p:cNvPr>
          <p:cNvSpPr txBox="1"/>
          <p:nvPr/>
        </p:nvSpPr>
        <p:spPr>
          <a:xfrm>
            <a:off x="1622873" y="539240"/>
            <a:ext cx="8907342" cy="830997"/>
          </a:xfrm>
          <a:prstGeom prst="rect">
            <a:avLst/>
          </a:prstGeom>
          <a:noFill/>
        </p:spPr>
        <p:txBody>
          <a:bodyPr wrap="square" rtlCol="0">
            <a:spAutoFit/>
          </a:bodyPr>
          <a:lstStyle/>
          <a:p>
            <a:pPr algn="ctr"/>
            <a:r>
              <a:rPr lang="en-US" sz="1600" b="1" i="1" dirty="0"/>
              <a:t>62c</a:t>
            </a:r>
            <a:r>
              <a:rPr lang="en-US" sz="1600" b="1" dirty="0"/>
              <a:t> @ Monday, 11/8, 8:20 AM Sheraton Back Bay, Back Bay Ballroom C</a:t>
            </a:r>
          </a:p>
          <a:p>
            <a:pPr algn="ctr"/>
            <a:r>
              <a:rPr lang="en-US" sz="1600" dirty="0"/>
              <a:t>From Data to Process Design: Modeling Azeotropic Separation of High Global Warming Potential Hydrofluorocarbon Refrigerants Using Ionic Liquids</a:t>
            </a:r>
          </a:p>
        </p:txBody>
      </p:sp>
      <p:sp>
        <p:nvSpPr>
          <p:cNvPr id="4" name="Rectangle 3">
            <a:extLst>
              <a:ext uri="{FF2B5EF4-FFF2-40B4-BE49-F238E27FC236}">
                <a16:creationId xmlns:a16="http://schemas.microsoft.com/office/drawing/2014/main" id="{9507E9B3-3F0F-9F4E-AE1A-826B1AFCE09C}"/>
              </a:ext>
            </a:extLst>
          </p:cNvPr>
          <p:cNvSpPr/>
          <p:nvPr/>
        </p:nvSpPr>
        <p:spPr>
          <a:xfrm>
            <a:off x="4308028" y="4054459"/>
            <a:ext cx="3617666" cy="2265893"/>
          </a:xfrm>
          <a:prstGeom prst="rect">
            <a:avLst/>
          </a:prstGeom>
          <a:noFill/>
          <a:ln w="38100">
            <a:solidFill>
              <a:srgbClr val="002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70"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AB713-F61C-0243-89E8-234BD1FB1E5C}"/>
              </a:ext>
            </a:extLst>
          </p:cNvPr>
          <p:cNvSpPr>
            <a:spLocks noGrp="1"/>
          </p:cNvSpPr>
          <p:nvPr>
            <p:ph type="title"/>
          </p:nvPr>
        </p:nvSpPr>
        <p:spPr>
          <a:xfrm>
            <a:off x="0" y="12663"/>
            <a:ext cx="11980590" cy="787814"/>
          </a:xfrm>
        </p:spPr>
        <p:txBody>
          <a:bodyPr/>
          <a:lstStyle/>
          <a:p>
            <a:r>
              <a:rPr lang="en-US" b="0" dirty="0"/>
              <a:t>Experimental data is available at a variety of conditions </a:t>
            </a:r>
          </a:p>
        </p:txBody>
      </p:sp>
      <p:sp>
        <p:nvSpPr>
          <p:cNvPr id="4" name="Slide Number Placeholder 3">
            <a:extLst>
              <a:ext uri="{FF2B5EF4-FFF2-40B4-BE49-F238E27FC236}">
                <a16:creationId xmlns:a16="http://schemas.microsoft.com/office/drawing/2014/main" id="{4AB6ED4F-D2C4-B44E-A64B-ADB235DB9303}"/>
              </a:ext>
            </a:extLst>
          </p:cNvPr>
          <p:cNvSpPr>
            <a:spLocks noGrp="1"/>
          </p:cNvSpPr>
          <p:nvPr>
            <p:ph type="sldNum" sz="quarter" idx="12"/>
          </p:nvPr>
        </p:nvSpPr>
        <p:spPr/>
        <p:txBody>
          <a:bodyPr/>
          <a:lstStyle/>
          <a:p>
            <a:fld id="{1756F3D0-7E86-AC43-9E81-92FE9637AEC8}" type="slidenum">
              <a:rPr lang="en-US" smtClean="0"/>
              <a:t>5</a:t>
            </a:fld>
            <a:endParaRPr lang="en-US"/>
          </a:p>
        </p:txBody>
      </p:sp>
      <p:pic>
        <p:nvPicPr>
          <p:cNvPr id="6" name="Picture 2" descr="Image result for Hiden IGA binary mixtures analysis">
            <a:extLst>
              <a:ext uri="{FF2B5EF4-FFF2-40B4-BE49-F238E27FC236}">
                <a16:creationId xmlns:a16="http://schemas.microsoft.com/office/drawing/2014/main" id="{C8BC9EDC-00A3-784C-B444-256577A45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69" y="1578743"/>
            <a:ext cx="1743758" cy="17437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85A4AB-4B32-F143-9C00-89B90E60E167}"/>
              </a:ext>
            </a:extLst>
          </p:cNvPr>
          <p:cNvPicPr>
            <a:picLocks noChangeAspect="1"/>
          </p:cNvPicPr>
          <p:nvPr/>
        </p:nvPicPr>
        <p:blipFill>
          <a:blip r:embed="rId4"/>
          <a:stretch>
            <a:fillRect/>
          </a:stretch>
        </p:blipFill>
        <p:spPr>
          <a:xfrm>
            <a:off x="2548598" y="1578743"/>
            <a:ext cx="2410319" cy="1595251"/>
          </a:xfrm>
          <a:prstGeom prst="rect">
            <a:avLst/>
          </a:prstGeom>
        </p:spPr>
      </p:pic>
      <p:sp>
        <p:nvSpPr>
          <p:cNvPr id="8" name="TextBox 7">
            <a:extLst>
              <a:ext uri="{FF2B5EF4-FFF2-40B4-BE49-F238E27FC236}">
                <a16:creationId xmlns:a16="http://schemas.microsoft.com/office/drawing/2014/main" id="{DBD23C70-6592-BD42-84D1-C27ED3AF494C}"/>
              </a:ext>
            </a:extLst>
          </p:cNvPr>
          <p:cNvSpPr txBox="1"/>
          <p:nvPr/>
        </p:nvSpPr>
        <p:spPr>
          <a:xfrm>
            <a:off x="262237" y="630061"/>
            <a:ext cx="5779975" cy="369332"/>
          </a:xfrm>
          <a:prstGeom prst="rect">
            <a:avLst/>
          </a:prstGeom>
          <a:noFill/>
        </p:spPr>
        <p:txBody>
          <a:bodyPr wrap="square" rtlCol="0">
            <a:spAutoFit/>
          </a:bodyPr>
          <a:lstStyle/>
          <a:p>
            <a:r>
              <a:rPr lang="en-US" b="1" dirty="0"/>
              <a:t>IGA: Gravimetric Gas and Vapor Sorption Analyzer </a:t>
            </a:r>
          </a:p>
        </p:txBody>
      </p:sp>
      <p:pic>
        <p:nvPicPr>
          <p:cNvPr id="9" name="Picture 8">
            <a:extLst>
              <a:ext uri="{FF2B5EF4-FFF2-40B4-BE49-F238E27FC236}">
                <a16:creationId xmlns:a16="http://schemas.microsoft.com/office/drawing/2014/main" id="{5138792A-C07A-5C49-985D-E758A5D78325}"/>
              </a:ext>
            </a:extLst>
          </p:cNvPr>
          <p:cNvPicPr>
            <a:picLocks noChangeAspect="1"/>
          </p:cNvPicPr>
          <p:nvPr/>
        </p:nvPicPr>
        <p:blipFill>
          <a:blip r:embed="rId5"/>
          <a:stretch>
            <a:fillRect/>
          </a:stretch>
        </p:blipFill>
        <p:spPr>
          <a:xfrm>
            <a:off x="1517554" y="4467494"/>
            <a:ext cx="2517799" cy="1666385"/>
          </a:xfrm>
          <a:prstGeom prst="rect">
            <a:avLst/>
          </a:prstGeom>
        </p:spPr>
      </p:pic>
      <p:sp>
        <p:nvSpPr>
          <p:cNvPr id="10" name="TextBox 9">
            <a:extLst>
              <a:ext uri="{FF2B5EF4-FFF2-40B4-BE49-F238E27FC236}">
                <a16:creationId xmlns:a16="http://schemas.microsoft.com/office/drawing/2014/main" id="{6A0D162E-A294-E046-BA43-F21C53A6BDF6}"/>
              </a:ext>
            </a:extLst>
          </p:cNvPr>
          <p:cNvSpPr txBox="1"/>
          <p:nvPr/>
        </p:nvSpPr>
        <p:spPr>
          <a:xfrm>
            <a:off x="262236" y="3627037"/>
            <a:ext cx="6180192" cy="369332"/>
          </a:xfrm>
          <a:prstGeom prst="rect">
            <a:avLst/>
          </a:prstGeom>
          <a:noFill/>
        </p:spPr>
        <p:txBody>
          <a:bodyPr wrap="square" rtlCol="0">
            <a:spAutoFit/>
          </a:bodyPr>
          <a:lstStyle/>
          <a:p>
            <a:r>
              <a:rPr lang="en-US" b="1" dirty="0"/>
              <a:t>XEMIS: Next Generation Gravimetric Sorption Analyzer  </a:t>
            </a:r>
          </a:p>
        </p:txBody>
      </p:sp>
      <p:sp>
        <p:nvSpPr>
          <p:cNvPr id="11" name="TextBox 10">
            <a:extLst>
              <a:ext uri="{FF2B5EF4-FFF2-40B4-BE49-F238E27FC236}">
                <a16:creationId xmlns:a16="http://schemas.microsoft.com/office/drawing/2014/main" id="{6CD6E1CF-8944-B343-BC2C-4061B81F1529}"/>
              </a:ext>
            </a:extLst>
          </p:cNvPr>
          <p:cNvSpPr txBox="1"/>
          <p:nvPr/>
        </p:nvSpPr>
        <p:spPr>
          <a:xfrm>
            <a:off x="262237" y="986274"/>
            <a:ext cx="5028436" cy="369332"/>
          </a:xfrm>
          <a:prstGeom prst="rect">
            <a:avLst/>
          </a:prstGeom>
          <a:noFill/>
        </p:spPr>
        <p:txBody>
          <a:bodyPr wrap="square" rtlCol="0">
            <a:spAutoFit/>
          </a:bodyPr>
          <a:lstStyle/>
          <a:p>
            <a:r>
              <a:rPr lang="en-US" dirty="0"/>
              <a:t>Binary measurements: IL and one HFC</a:t>
            </a:r>
          </a:p>
        </p:txBody>
      </p:sp>
      <p:sp>
        <p:nvSpPr>
          <p:cNvPr id="12" name="TextBox 11">
            <a:extLst>
              <a:ext uri="{FF2B5EF4-FFF2-40B4-BE49-F238E27FC236}">
                <a16:creationId xmlns:a16="http://schemas.microsoft.com/office/drawing/2014/main" id="{5FFB5300-AD71-9B4D-ADA3-D79465467A1E}"/>
              </a:ext>
            </a:extLst>
          </p:cNvPr>
          <p:cNvSpPr txBox="1"/>
          <p:nvPr/>
        </p:nvSpPr>
        <p:spPr>
          <a:xfrm>
            <a:off x="262236" y="3983250"/>
            <a:ext cx="5028436" cy="369332"/>
          </a:xfrm>
          <a:prstGeom prst="rect">
            <a:avLst/>
          </a:prstGeom>
          <a:noFill/>
        </p:spPr>
        <p:txBody>
          <a:bodyPr wrap="square" rtlCol="0">
            <a:spAutoFit/>
          </a:bodyPr>
          <a:lstStyle/>
          <a:p>
            <a:r>
              <a:rPr lang="en-US" dirty="0"/>
              <a:t>Ternary measurements: IL and two HFCs</a:t>
            </a:r>
          </a:p>
        </p:txBody>
      </p:sp>
      <p:pic>
        <p:nvPicPr>
          <p:cNvPr id="13" name="Picture 2" descr="Signatures and Logo | Brand Center">
            <a:extLst>
              <a:ext uri="{FF2B5EF4-FFF2-40B4-BE49-F238E27FC236}">
                <a16:creationId xmlns:a16="http://schemas.microsoft.com/office/drawing/2014/main" id="{E8346226-883F-6747-A933-5642250744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4040" y="5901978"/>
            <a:ext cx="2053669" cy="78781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99442FC-1A61-E542-8765-DF4BBF0677B0}"/>
              </a:ext>
            </a:extLst>
          </p:cNvPr>
          <p:cNvGrpSpPr/>
          <p:nvPr/>
        </p:nvGrpSpPr>
        <p:grpSpPr>
          <a:xfrm>
            <a:off x="9826385" y="6030704"/>
            <a:ext cx="1538380" cy="529457"/>
            <a:chOff x="8301356" y="585259"/>
            <a:chExt cx="1793690" cy="718955"/>
          </a:xfrm>
        </p:grpSpPr>
        <p:sp>
          <p:nvSpPr>
            <p:cNvPr id="15" name="Rectangle 14">
              <a:extLst>
                <a:ext uri="{FF2B5EF4-FFF2-40B4-BE49-F238E27FC236}">
                  <a16:creationId xmlns:a16="http://schemas.microsoft.com/office/drawing/2014/main" id="{242740D2-D327-3A49-B7D2-14D5C745801C}"/>
                </a:ext>
              </a:extLst>
            </p:cNvPr>
            <p:cNvSpPr/>
            <p:nvPr/>
          </p:nvSpPr>
          <p:spPr>
            <a:xfrm>
              <a:off x="8301356" y="585259"/>
              <a:ext cx="1793690" cy="718955"/>
            </a:xfrm>
            <a:prstGeom prst="rect">
              <a:avLst/>
            </a:prstGeom>
            <a:solidFill>
              <a:srgbClr val="0F3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Hiden Isochema">
              <a:extLst>
                <a:ext uri="{FF2B5EF4-FFF2-40B4-BE49-F238E27FC236}">
                  <a16:creationId xmlns:a16="http://schemas.microsoft.com/office/drawing/2014/main" id="{FB25F02B-A33D-3C4B-94E6-09DCAAC9F2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7804" y="677706"/>
              <a:ext cx="1580795" cy="544496"/>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a:extLst>
              <a:ext uri="{FF2B5EF4-FFF2-40B4-BE49-F238E27FC236}">
                <a16:creationId xmlns:a16="http://schemas.microsoft.com/office/drawing/2014/main" id="{33650746-C116-1341-ACB8-62AE48232992}"/>
              </a:ext>
            </a:extLst>
          </p:cNvPr>
          <p:cNvPicPr>
            <a:picLocks noChangeAspect="1"/>
          </p:cNvPicPr>
          <p:nvPr/>
        </p:nvPicPr>
        <p:blipFill>
          <a:blip r:embed="rId8"/>
          <a:stretch>
            <a:fillRect/>
          </a:stretch>
        </p:blipFill>
        <p:spPr>
          <a:xfrm>
            <a:off x="7870160" y="734027"/>
            <a:ext cx="3494605" cy="2439967"/>
          </a:xfrm>
          <a:prstGeom prst="rect">
            <a:avLst/>
          </a:prstGeom>
        </p:spPr>
      </p:pic>
      <p:sp>
        <p:nvSpPr>
          <p:cNvPr id="22" name="TextBox 21">
            <a:extLst>
              <a:ext uri="{FF2B5EF4-FFF2-40B4-BE49-F238E27FC236}">
                <a16:creationId xmlns:a16="http://schemas.microsoft.com/office/drawing/2014/main" id="{E997CDE3-BC75-5747-816D-E2B2559257EB}"/>
              </a:ext>
            </a:extLst>
          </p:cNvPr>
          <p:cNvSpPr txBox="1"/>
          <p:nvPr/>
        </p:nvSpPr>
        <p:spPr>
          <a:xfrm>
            <a:off x="1406223" y="6457890"/>
            <a:ext cx="9547274" cy="400110"/>
          </a:xfrm>
          <a:prstGeom prst="rect">
            <a:avLst/>
          </a:prstGeom>
          <a:noFill/>
        </p:spPr>
        <p:txBody>
          <a:bodyPr wrap="square">
            <a:spAutoFit/>
          </a:bodyPr>
          <a:lstStyle/>
          <a:p>
            <a:r>
              <a:rPr lang="en-US" sz="1000" dirty="0" err="1"/>
              <a:t>Yokozeki</a:t>
            </a:r>
            <a:r>
              <a:rPr lang="en-US" sz="1000" dirty="0"/>
              <a:t>, A., &amp; </a:t>
            </a:r>
            <a:r>
              <a:rPr lang="en-US" sz="1000" dirty="0" err="1"/>
              <a:t>Shiflett</a:t>
            </a:r>
            <a:r>
              <a:rPr lang="en-US" sz="1000" dirty="0"/>
              <a:t>, M. B. (2010). </a:t>
            </a:r>
            <a:r>
              <a:rPr lang="en-US" sz="1000" i="1" dirty="0"/>
              <a:t>J. </a:t>
            </a:r>
            <a:r>
              <a:rPr lang="en-US" sz="1000" i="1" dirty="0" err="1"/>
              <a:t>Supercrit</a:t>
            </a:r>
            <a:r>
              <a:rPr lang="en-US" sz="1000" i="1" dirty="0"/>
              <a:t>. Fluids.</a:t>
            </a:r>
          </a:p>
          <a:p>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Baca, K. Olsen, G. Matamoros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Valenciano</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L. Bennet, M. Haggard, D. </a:t>
            </a:r>
            <a:r>
              <a:rPr lang="en-US" sz="1000" b="1" dirty="0" err="1">
                <a:solidFill>
                  <a:srgbClr val="000000"/>
                </a:solidFill>
                <a:latin typeface="Arial" panose="020B0604020202020204" pitchFamily="34" charset="0"/>
                <a:ea typeface="Calibri" panose="020F0502020204030204" pitchFamily="34" charset="0"/>
                <a:cs typeface="Arial" panose="020B0604020202020204" pitchFamily="34" charset="0"/>
              </a:rPr>
              <a:t>Befort</a:t>
            </a:r>
            <a:r>
              <a:rPr lang="en-US" sz="1000" b="1" dirty="0">
                <a:solidFill>
                  <a:srgbClr val="000000"/>
                </a:solidFill>
                <a:latin typeface="Arial" panose="020B0604020202020204" pitchFamily="34" charset="0"/>
                <a:ea typeface="Calibri" panose="020F0502020204030204" pitchFamily="34" charset="0"/>
                <a:cs typeface="Arial" panose="020B0604020202020204" pitchFamily="34" charset="0"/>
              </a:rPr>
              <a:t>, B.</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Garciadiego</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A. Dowling, W.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Maginn</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E.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Shiflett</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M. </a:t>
            </a:r>
            <a:r>
              <a:rPr lang="en-US" sz="1000" i="1" dirty="0" err="1">
                <a:solidFill>
                  <a:srgbClr val="000000"/>
                </a:solidFill>
                <a:latin typeface="Arial" panose="020B0604020202020204" pitchFamily="34" charset="0"/>
                <a:ea typeface="Calibri" panose="020F0502020204030204" pitchFamily="34" charset="0"/>
                <a:cs typeface="Arial" panose="020B0604020202020204" pitchFamily="34" charset="0"/>
              </a:rPr>
              <a:t>Sus</a:t>
            </a:r>
            <a:r>
              <a:rPr lang="en-US" sz="1000" i="1" dirty="0">
                <a:solidFill>
                  <a:srgbClr val="000000"/>
                </a:solidFill>
                <a:latin typeface="Arial" panose="020B0604020202020204" pitchFamily="34" charset="0"/>
                <a:ea typeface="Calibri" panose="020F0502020204030204" pitchFamily="34" charset="0"/>
                <a:cs typeface="Arial" panose="020B0604020202020204" pitchFamily="34" charset="0"/>
              </a:rPr>
              <a:t>. Chem. &amp; Engr. </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(2021)</a:t>
            </a:r>
          </a:p>
        </p:txBody>
      </p:sp>
      <p:sp>
        <p:nvSpPr>
          <p:cNvPr id="23" name="Rectangle 2">
            <a:extLst>
              <a:ext uri="{FF2B5EF4-FFF2-40B4-BE49-F238E27FC236}">
                <a16:creationId xmlns:a16="http://schemas.microsoft.com/office/drawing/2014/main" id="{762F9A13-2726-F64C-8763-594FFF5D0AB8}"/>
              </a:ext>
            </a:extLst>
          </p:cNvPr>
          <p:cNvSpPr>
            <a:spLocks noChangeArrowheads="1"/>
          </p:cNvSpPr>
          <p:nvPr/>
        </p:nvSpPr>
        <p:spPr bwMode="auto">
          <a:xfrm flipV="1">
            <a:off x="8213590" y="2260379"/>
            <a:ext cx="88958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24" name="Object 23">
            <a:extLst>
              <a:ext uri="{FF2B5EF4-FFF2-40B4-BE49-F238E27FC236}">
                <a16:creationId xmlns:a16="http://schemas.microsoft.com/office/drawing/2014/main" id="{B1DBAB57-B707-0F46-BD3D-0B2302B76C72}"/>
              </a:ext>
            </a:extLst>
          </p:cNvPr>
          <p:cNvGraphicFramePr>
            <a:graphicFrameLocks noChangeAspect="1"/>
          </p:cNvGraphicFramePr>
          <p:nvPr>
            <p:extLst>
              <p:ext uri="{D42A27DB-BD31-4B8C-83A1-F6EECF244321}">
                <p14:modId xmlns:p14="http://schemas.microsoft.com/office/powerpoint/2010/main" val="2126724614"/>
              </p:ext>
            </p:extLst>
          </p:nvPr>
        </p:nvGraphicFramePr>
        <p:xfrm>
          <a:off x="8337013" y="3102347"/>
          <a:ext cx="2807746" cy="2826279"/>
        </p:xfrm>
        <a:graphic>
          <a:graphicData uri="http://schemas.openxmlformats.org/presentationml/2006/ole">
            <mc:AlternateContent xmlns:mc="http://schemas.openxmlformats.org/markup-compatibility/2006">
              <mc:Choice xmlns:v="urn:schemas-microsoft-com:vml" Requires="v">
                <p:oleObj spid="_x0000_s1235" r:id="rId9" imgW="5499100" imgH="5702300" progId="SigmaPlotGraphicObject.13">
                  <p:embed/>
                </p:oleObj>
              </mc:Choice>
              <mc:Fallback>
                <p:oleObj r:id="rId9" imgW="5499100" imgH="5702300" progId="SigmaPlotGraphicObject.1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7013" y="3102347"/>
                        <a:ext cx="2807746" cy="2826279"/>
                      </a:xfrm>
                      <a:prstGeom prst="rect">
                        <a:avLst/>
                      </a:prstGeom>
                      <a:noFill/>
                    </p:spPr>
                  </p:pic>
                </p:oleObj>
              </mc:Fallback>
            </mc:AlternateContent>
          </a:graphicData>
        </a:graphic>
      </p:graphicFrame>
      <p:sp>
        <p:nvSpPr>
          <p:cNvPr id="25" name="TextBox 24">
            <a:extLst>
              <a:ext uri="{FF2B5EF4-FFF2-40B4-BE49-F238E27FC236}">
                <a16:creationId xmlns:a16="http://schemas.microsoft.com/office/drawing/2014/main" id="{1C1605A0-B012-0E49-8C18-B37A0446A3FC}"/>
              </a:ext>
            </a:extLst>
          </p:cNvPr>
          <p:cNvSpPr txBox="1"/>
          <p:nvPr/>
        </p:nvSpPr>
        <p:spPr>
          <a:xfrm>
            <a:off x="11144759" y="3751091"/>
            <a:ext cx="1128573" cy="1600438"/>
          </a:xfrm>
          <a:prstGeom prst="rect">
            <a:avLst/>
          </a:prstGeom>
          <a:noFill/>
        </p:spPr>
        <p:txBody>
          <a:bodyPr wrap="square" rtlCol="0">
            <a:spAutoFit/>
          </a:bodyPr>
          <a:lstStyle/>
          <a:p>
            <a:r>
              <a:rPr lang="en-US" sz="1400" dirty="0">
                <a:solidFill>
                  <a:srgbClr val="00FDFF"/>
                </a:solidFill>
              </a:rPr>
              <a:t>[</a:t>
            </a:r>
            <a:r>
              <a:rPr lang="en-US" sz="1400" dirty="0" err="1">
                <a:solidFill>
                  <a:srgbClr val="00FDFF"/>
                </a:solidFill>
              </a:rPr>
              <a:t>emim</a:t>
            </a:r>
            <a:r>
              <a:rPr lang="en-US" sz="1400" dirty="0">
                <a:solidFill>
                  <a:srgbClr val="00FDFF"/>
                </a:solidFill>
              </a:rPr>
              <a:t>][Cl]</a:t>
            </a:r>
          </a:p>
          <a:p>
            <a:r>
              <a:rPr lang="en-US" sz="1400" dirty="0"/>
              <a:t>[</a:t>
            </a:r>
            <a:r>
              <a:rPr lang="en-US" sz="1400" dirty="0" err="1"/>
              <a:t>hmim</a:t>
            </a:r>
            <a:r>
              <a:rPr lang="en-US" sz="1400" dirty="0"/>
              <a:t>][I]</a:t>
            </a:r>
          </a:p>
          <a:p>
            <a:r>
              <a:rPr lang="en-US" sz="1400" dirty="0">
                <a:solidFill>
                  <a:srgbClr val="FF0000"/>
                </a:solidFill>
              </a:rPr>
              <a:t>[</a:t>
            </a:r>
            <a:r>
              <a:rPr lang="en-US" sz="1400" dirty="0" err="1">
                <a:solidFill>
                  <a:srgbClr val="FF0000"/>
                </a:solidFill>
              </a:rPr>
              <a:t>hmim</a:t>
            </a:r>
            <a:r>
              <a:rPr lang="en-US" sz="1400" dirty="0">
                <a:solidFill>
                  <a:srgbClr val="FF0000"/>
                </a:solidFill>
              </a:rPr>
              <a:t>][Br]</a:t>
            </a:r>
          </a:p>
          <a:p>
            <a:r>
              <a:rPr lang="en-US" sz="1400" dirty="0">
                <a:solidFill>
                  <a:srgbClr val="00FA00"/>
                </a:solidFill>
              </a:rPr>
              <a:t>[</a:t>
            </a:r>
            <a:r>
              <a:rPr lang="en-US" sz="1400" dirty="0" err="1">
                <a:solidFill>
                  <a:srgbClr val="00FA00"/>
                </a:solidFill>
              </a:rPr>
              <a:t>pmim</a:t>
            </a:r>
            <a:r>
              <a:rPr lang="en-US" sz="1400" dirty="0">
                <a:solidFill>
                  <a:srgbClr val="00FA00"/>
                </a:solidFill>
              </a:rPr>
              <a:t>][Cl]</a:t>
            </a:r>
          </a:p>
          <a:p>
            <a:r>
              <a:rPr lang="en-US" sz="1400" dirty="0">
                <a:solidFill>
                  <a:srgbClr val="0022F5"/>
                </a:solidFill>
              </a:rPr>
              <a:t>[</a:t>
            </a:r>
            <a:r>
              <a:rPr lang="en-US" sz="1400" dirty="0" err="1">
                <a:solidFill>
                  <a:srgbClr val="0022F5"/>
                </a:solidFill>
              </a:rPr>
              <a:t>bmim</a:t>
            </a:r>
            <a:r>
              <a:rPr lang="en-US" sz="1400" dirty="0">
                <a:solidFill>
                  <a:srgbClr val="0022F5"/>
                </a:solidFill>
              </a:rPr>
              <a:t>][Cl]</a:t>
            </a:r>
            <a:endParaRPr lang="en-US" sz="1400" dirty="0">
              <a:solidFill>
                <a:srgbClr val="00FDFF"/>
              </a:solidFill>
            </a:endParaRPr>
          </a:p>
          <a:p>
            <a:r>
              <a:rPr lang="en-US" sz="1400" dirty="0">
                <a:solidFill>
                  <a:schemeClr val="accent4">
                    <a:lumMod val="60000"/>
                    <a:lumOff val="40000"/>
                  </a:schemeClr>
                </a:solidFill>
              </a:rPr>
              <a:t>[</a:t>
            </a:r>
            <a:r>
              <a:rPr lang="en-US" sz="1400" dirty="0" err="1">
                <a:solidFill>
                  <a:schemeClr val="accent4">
                    <a:lumMod val="60000"/>
                    <a:lumOff val="40000"/>
                  </a:schemeClr>
                </a:solidFill>
              </a:rPr>
              <a:t>hmim</a:t>
            </a:r>
            <a:r>
              <a:rPr lang="en-US" sz="1400" dirty="0">
                <a:solidFill>
                  <a:schemeClr val="accent4">
                    <a:lumMod val="60000"/>
                    <a:lumOff val="40000"/>
                  </a:schemeClr>
                </a:solidFill>
              </a:rPr>
              <a:t>][Cl]</a:t>
            </a:r>
          </a:p>
          <a:p>
            <a:r>
              <a:rPr lang="en-US" sz="1400" dirty="0">
                <a:solidFill>
                  <a:schemeClr val="bg2">
                    <a:lumMod val="75000"/>
                  </a:schemeClr>
                </a:solidFill>
              </a:rPr>
              <a:t>[P</a:t>
            </a:r>
            <a:r>
              <a:rPr lang="en-US" sz="1400" baseline="-25000" dirty="0">
                <a:solidFill>
                  <a:schemeClr val="bg2">
                    <a:lumMod val="75000"/>
                  </a:schemeClr>
                </a:solidFill>
              </a:rPr>
              <a:t>14,6,6,6</a:t>
            </a:r>
            <a:r>
              <a:rPr lang="en-US" sz="1400" dirty="0">
                <a:solidFill>
                  <a:schemeClr val="bg2">
                    <a:lumMod val="75000"/>
                  </a:schemeClr>
                </a:solidFill>
              </a:rPr>
              <a:t>][Cl]</a:t>
            </a:r>
          </a:p>
        </p:txBody>
      </p:sp>
      <p:cxnSp>
        <p:nvCxnSpPr>
          <p:cNvPr id="27" name="Straight Arrow Connector 26">
            <a:extLst>
              <a:ext uri="{FF2B5EF4-FFF2-40B4-BE49-F238E27FC236}">
                <a16:creationId xmlns:a16="http://schemas.microsoft.com/office/drawing/2014/main" id="{8B22C636-2AF2-7641-940E-AD9A6604E17E}"/>
              </a:ext>
            </a:extLst>
          </p:cNvPr>
          <p:cNvCxnSpPr>
            <a:cxnSpLocks/>
          </p:cNvCxnSpPr>
          <p:nvPr/>
        </p:nvCxnSpPr>
        <p:spPr>
          <a:xfrm flipV="1">
            <a:off x="5814850" y="2028497"/>
            <a:ext cx="763530" cy="32518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ACC8F0-1497-764A-8A03-C8E487CEAB3B}"/>
              </a:ext>
            </a:extLst>
          </p:cNvPr>
          <p:cNvCxnSpPr>
            <a:cxnSpLocks/>
          </p:cNvCxnSpPr>
          <p:nvPr/>
        </p:nvCxnSpPr>
        <p:spPr>
          <a:xfrm>
            <a:off x="5814850" y="2450622"/>
            <a:ext cx="825158" cy="13004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8907CF8-E8AC-D144-A8F1-F90B37E1EE20}"/>
              </a:ext>
            </a:extLst>
          </p:cNvPr>
          <p:cNvSpPr txBox="1"/>
          <p:nvPr/>
        </p:nvSpPr>
        <p:spPr>
          <a:xfrm>
            <a:off x="6478528" y="1353845"/>
            <a:ext cx="1642176" cy="1200329"/>
          </a:xfrm>
          <a:prstGeom prst="rect">
            <a:avLst/>
          </a:prstGeom>
          <a:noFill/>
        </p:spPr>
        <p:txBody>
          <a:bodyPr wrap="square" rtlCol="0">
            <a:spAutoFit/>
          </a:bodyPr>
          <a:lstStyle/>
          <a:p>
            <a:pPr algn="ctr"/>
            <a:r>
              <a:rPr lang="en-US" dirty="0"/>
              <a:t>1 IL @ varying temperatures</a:t>
            </a:r>
          </a:p>
          <a:p>
            <a:pPr algn="ctr"/>
            <a:r>
              <a:rPr lang="en-US" dirty="0"/>
              <a:t>[pre-2015]</a:t>
            </a:r>
          </a:p>
        </p:txBody>
      </p:sp>
      <p:sp>
        <p:nvSpPr>
          <p:cNvPr id="35" name="Rectangle 34">
            <a:extLst>
              <a:ext uri="{FF2B5EF4-FFF2-40B4-BE49-F238E27FC236}">
                <a16:creationId xmlns:a16="http://schemas.microsoft.com/office/drawing/2014/main" id="{664F4B87-340A-1E45-9674-47BA45B2AFA5}"/>
              </a:ext>
            </a:extLst>
          </p:cNvPr>
          <p:cNvSpPr/>
          <p:nvPr/>
        </p:nvSpPr>
        <p:spPr>
          <a:xfrm>
            <a:off x="6478528" y="4167916"/>
            <a:ext cx="1737934" cy="923330"/>
          </a:xfrm>
          <a:prstGeom prst="rect">
            <a:avLst/>
          </a:prstGeom>
        </p:spPr>
        <p:txBody>
          <a:bodyPr wrap="square">
            <a:spAutoFit/>
          </a:bodyPr>
          <a:lstStyle/>
          <a:p>
            <a:pPr algn="ctr"/>
            <a:r>
              <a:rPr lang="en-US" dirty="0"/>
              <a:t>Multiple ILs @ 1 temperature</a:t>
            </a:r>
          </a:p>
          <a:p>
            <a:pPr algn="ctr"/>
            <a:r>
              <a:rPr lang="en-US" dirty="0"/>
              <a:t>[2015-present]</a:t>
            </a:r>
          </a:p>
        </p:txBody>
      </p:sp>
    </p:spTree>
    <p:extLst>
      <p:ext uri="{BB962C8B-B14F-4D97-AF65-F5344CB8AC3E}">
        <p14:creationId xmlns:p14="http://schemas.microsoft.com/office/powerpoint/2010/main" val="3873811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734E-1C3E-734B-BCD9-34F720C33F75}"/>
              </a:ext>
            </a:extLst>
          </p:cNvPr>
          <p:cNvSpPr>
            <a:spLocks noGrp="1"/>
          </p:cNvSpPr>
          <p:nvPr>
            <p:ph type="title"/>
          </p:nvPr>
        </p:nvSpPr>
        <p:spPr>
          <a:xfrm>
            <a:off x="0" y="48139"/>
            <a:ext cx="12192000" cy="787814"/>
          </a:xfrm>
        </p:spPr>
        <p:txBody>
          <a:bodyPr>
            <a:noAutofit/>
          </a:bodyPr>
          <a:lstStyle/>
          <a:p>
            <a:r>
              <a:rPr lang="en-US" b="0" dirty="0">
                <a:latin typeface="Arial" panose="020B0604020202020204" pitchFamily="34" charset="0"/>
                <a:cs typeface="Arial" panose="020B0604020202020204" pitchFamily="34" charset="0"/>
              </a:rPr>
              <a:t>Multiple thermodynamic models are available for modeling binary solubilities for HFC and IL mixtures</a:t>
            </a:r>
          </a:p>
        </p:txBody>
      </p:sp>
      <p:sp>
        <p:nvSpPr>
          <p:cNvPr id="3" name="Slide Number Placeholder 2">
            <a:extLst>
              <a:ext uri="{FF2B5EF4-FFF2-40B4-BE49-F238E27FC236}">
                <a16:creationId xmlns:a16="http://schemas.microsoft.com/office/drawing/2014/main" id="{AFFF2EA1-F1E1-5F4F-89F4-3B487E8C7824}"/>
              </a:ext>
            </a:extLst>
          </p:cNvPr>
          <p:cNvSpPr>
            <a:spLocks noGrp="1"/>
          </p:cNvSpPr>
          <p:nvPr>
            <p:ph type="sldNum" sz="quarter" idx="12"/>
          </p:nvPr>
        </p:nvSpPr>
        <p:spPr/>
        <p:txBody>
          <a:bodyPr/>
          <a:lstStyle/>
          <a:p>
            <a:fld id="{1756F3D0-7E86-AC43-9E81-92FE9637AEC8}" type="slidenum">
              <a:rPr lang="en-US" smtClean="0"/>
              <a:t>6</a:t>
            </a:fld>
            <a:endParaRPr lang="en-US"/>
          </a:p>
        </p:txBody>
      </p:sp>
      <p:pic>
        <p:nvPicPr>
          <p:cNvPr id="16" name="Picture 15">
            <a:extLst>
              <a:ext uri="{FF2B5EF4-FFF2-40B4-BE49-F238E27FC236}">
                <a16:creationId xmlns:a16="http://schemas.microsoft.com/office/drawing/2014/main" id="{440AF48D-E2B9-3544-844D-F102C20CC0B5}"/>
              </a:ext>
            </a:extLst>
          </p:cNvPr>
          <p:cNvPicPr>
            <a:picLocks noChangeAspect="1"/>
          </p:cNvPicPr>
          <p:nvPr/>
        </p:nvPicPr>
        <p:blipFill>
          <a:blip r:embed="rId3"/>
          <a:stretch>
            <a:fillRect/>
          </a:stretch>
        </p:blipFill>
        <p:spPr>
          <a:xfrm>
            <a:off x="0" y="1399591"/>
            <a:ext cx="5125181" cy="4784344"/>
          </a:xfrm>
          <a:prstGeom prst="rect">
            <a:avLst/>
          </a:prstGeom>
        </p:spPr>
      </p:pic>
      <p:pic>
        <p:nvPicPr>
          <p:cNvPr id="18" name="Picture 17">
            <a:extLst>
              <a:ext uri="{FF2B5EF4-FFF2-40B4-BE49-F238E27FC236}">
                <a16:creationId xmlns:a16="http://schemas.microsoft.com/office/drawing/2014/main" id="{2BE7AD48-9D92-074F-90B8-35EB836A8C42}"/>
              </a:ext>
            </a:extLst>
          </p:cNvPr>
          <p:cNvPicPr>
            <a:picLocks noChangeAspect="1"/>
          </p:cNvPicPr>
          <p:nvPr/>
        </p:nvPicPr>
        <p:blipFill>
          <a:blip r:embed="rId4"/>
          <a:stretch>
            <a:fillRect/>
          </a:stretch>
        </p:blipFill>
        <p:spPr>
          <a:xfrm>
            <a:off x="5182215" y="1042773"/>
            <a:ext cx="4183759" cy="5564400"/>
          </a:xfrm>
          <a:prstGeom prst="rect">
            <a:avLst/>
          </a:prstGeom>
        </p:spPr>
      </p:pic>
      <p:sp>
        <p:nvSpPr>
          <p:cNvPr id="46" name="TextBox 45">
            <a:extLst>
              <a:ext uri="{FF2B5EF4-FFF2-40B4-BE49-F238E27FC236}">
                <a16:creationId xmlns:a16="http://schemas.microsoft.com/office/drawing/2014/main" id="{5A69BDB6-61D9-F547-8A93-8E3AF5A6EB4D}"/>
              </a:ext>
            </a:extLst>
          </p:cNvPr>
          <p:cNvSpPr txBox="1"/>
          <p:nvPr/>
        </p:nvSpPr>
        <p:spPr>
          <a:xfrm>
            <a:off x="1437354" y="6607173"/>
            <a:ext cx="4049046" cy="246221"/>
          </a:xfrm>
          <a:prstGeom prst="rect">
            <a:avLst/>
          </a:prstGeom>
          <a:noFill/>
        </p:spPr>
        <p:txBody>
          <a:bodyPr wrap="square">
            <a:spAutoFit/>
          </a:bodyPr>
          <a:lstStyle/>
          <a:p>
            <a:r>
              <a:rPr lang="en-US" sz="1000" dirty="0" err="1"/>
              <a:t>Asensio</a:t>
            </a:r>
            <a:r>
              <a:rPr lang="en-US" sz="1000" dirty="0"/>
              <a:t>-Delgado, S., </a:t>
            </a:r>
            <a:r>
              <a:rPr lang="en-US" sz="1000" i="1" dirty="0"/>
              <a:t>et al. </a:t>
            </a:r>
            <a:r>
              <a:rPr lang="en-US" sz="1000" dirty="0"/>
              <a:t>(2021). </a:t>
            </a:r>
            <a:r>
              <a:rPr lang="en-US" sz="1000" i="1" dirty="0"/>
              <a:t>Sep. and </a:t>
            </a:r>
            <a:r>
              <a:rPr lang="en-US" sz="1000" i="1" dirty="0" err="1"/>
              <a:t>Pur</a:t>
            </a:r>
            <a:r>
              <a:rPr lang="en-US" sz="1000" i="1" dirty="0"/>
              <a:t>. Tech.</a:t>
            </a:r>
            <a:endParaRPr lang="en-US" sz="1000"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781FAC86-4B9B-8C43-9A77-71FA02A8A2FC}"/>
              </a:ext>
            </a:extLst>
          </p:cNvPr>
          <p:cNvSpPr txBox="1"/>
          <p:nvPr/>
        </p:nvSpPr>
        <p:spPr>
          <a:xfrm>
            <a:off x="9395521" y="3122724"/>
            <a:ext cx="2684106" cy="2801600"/>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600" b="1" dirty="0"/>
              <a:t>Significance</a:t>
            </a:r>
          </a:p>
          <a:p>
            <a:pPr marL="285750" indent="-285750">
              <a:buFont typeface="Arial" panose="020B0604020202020204" pitchFamily="34" charset="0"/>
              <a:buChar char="•"/>
              <a:defRPr/>
            </a:pPr>
            <a:r>
              <a:rPr lang="en-US" sz="1600" dirty="0"/>
              <a:t>Various HFC/IL mixtures may require different </a:t>
            </a:r>
            <a:r>
              <a:rPr lang="en-US" sz="1600" dirty="0" err="1"/>
              <a:t>thermo</a:t>
            </a:r>
            <a:r>
              <a:rPr lang="en-US" sz="1600" dirty="0"/>
              <a:t> models</a:t>
            </a:r>
          </a:p>
          <a:p>
            <a:pPr marL="285750" indent="-285750">
              <a:buFont typeface="Arial" panose="020B0604020202020204" pitchFamily="34" charset="0"/>
              <a:buChar char="•"/>
              <a:defRPr/>
            </a:pPr>
            <a:endParaRPr lang="en-US" sz="1600" dirty="0"/>
          </a:p>
          <a:p>
            <a:pPr marL="285750" indent="-285750">
              <a:buFont typeface="Arial" panose="020B0604020202020204" pitchFamily="34" charset="0"/>
              <a:buChar char="•"/>
              <a:defRPr/>
            </a:pPr>
            <a:r>
              <a:rPr lang="en-US" sz="1600" dirty="0"/>
              <a:t>Choice of model matters in </a:t>
            </a:r>
            <a:r>
              <a:rPr lang="en-US" sz="1600" dirty="0" err="1"/>
              <a:t>thermo</a:t>
            </a:r>
            <a:r>
              <a:rPr lang="en-US" sz="1600" dirty="0"/>
              <a:t> community </a:t>
            </a:r>
            <a:r>
              <a:rPr lang="en-US" sz="1600" dirty="0">
                <a:sym typeface="Wingdings" pitchFamily="2" charset="2"/>
              </a:rPr>
              <a:t> physical justification</a:t>
            </a:r>
            <a:endParaRPr lang="en-US" sz="1600" dirty="0"/>
          </a:p>
        </p:txBody>
      </p:sp>
      <p:sp>
        <p:nvSpPr>
          <p:cNvPr id="8" name="Rectangle 7">
            <a:extLst>
              <a:ext uri="{FF2B5EF4-FFF2-40B4-BE49-F238E27FC236}">
                <a16:creationId xmlns:a16="http://schemas.microsoft.com/office/drawing/2014/main" id="{E12754E9-475E-F448-BF21-6000F5E99F1B}"/>
              </a:ext>
            </a:extLst>
          </p:cNvPr>
          <p:cNvSpPr/>
          <p:nvPr/>
        </p:nvSpPr>
        <p:spPr>
          <a:xfrm>
            <a:off x="9646837" y="1788261"/>
            <a:ext cx="2240567" cy="923330"/>
          </a:xfrm>
          <a:prstGeom prst="rect">
            <a:avLst/>
          </a:prstGeom>
        </p:spPr>
        <p:txBody>
          <a:bodyPr wrap="square">
            <a:spAutoFit/>
          </a:bodyPr>
          <a:lstStyle/>
          <a:p>
            <a:pPr algn="ctr"/>
            <a:r>
              <a:rPr lang="en-US" dirty="0"/>
              <a:t>+ Activity Coefficient</a:t>
            </a:r>
          </a:p>
          <a:p>
            <a:pPr algn="ctr"/>
            <a:r>
              <a:rPr lang="en-US" dirty="0"/>
              <a:t>+ SAFT</a:t>
            </a:r>
          </a:p>
          <a:p>
            <a:pPr algn="ctr"/>
            <a:r>
              <a:rPr lang="en-US" dirty="0"/>
              <a:t>+ …</a:t>
            </a:r>
          </a:p>
        </p:txBody>
      </p:sp>
      <p:sp>
        <p:nvSpPr>
          <p:cNvPr id="9" name="Rectangle 8">
            <a:extLst>
              <a:ext uri="{FF2B5EF4-FFF2-40B4-BE49-F238E27FC236}">
                <a16:creationId xmlns:a16="http://schemas.microsoft.com/office/drawing/2014/main" id="{912EC6D7-42EE-3544-82AD-8DCC5AFB8226}"/>
              </a:ext>
            </a:extLst>
          </p:cNvPr>
          <p:cNvSpPr/>
          <p:nvPr/>
        </p:nvSpPr>
        <p:spPr>
          <a:xfrm>
            <a:off x="1069217" y="994020"/>
            <a:ext cx="2240567" cy="369332"/>
          </a:xfrm>
          <a:prstGeom prst="rect">
            <a:avLst/>
          </a:prstGeom>
        </p:spPr>
        <p:txBody>
          <a:bodyPr wrap="square">
            <a:spAutoFit/>
          </a:bodyPr>
          <a:lstStyle/>
          <a:p>
            <a:pPr algn="ctr"/>
            <a:r>
              <a:rPr lang="en-US" dirty="0"/>
              <a:t>Cubic </a:t>
            </a:r>
            <a:r>
              <a:rPr lang="en-US" dirty="0" err="1"/>
              <a:t>EoS</a:t>
            </a:r>
            <a:endParaRPr lang="en-US" dirty="0"/>
          </a:p>
        </p:txBody>
      </p:sp>
      <p:sp>
        <p:nvSpPr>
          <p:cNvPr id="10" name="Rectangle 9">
            <a:extLst>
              <a:ext uri="{FF2B5EF4-FFF2-40B4-BE49-F238E27FC236}">
                <a16:creationId xmlns:a16="http://schemas.microsoft.com/office/drawing/2014/main" id="{67B2D098-BBCB-8641-B07C-AAEF6BA0C2CC}"/>
              </a:ext>
            </a:extLst>
          </p:cNvPr>
          <p:cNvSpPr/>
          <p:nvPr/>
        </p:nvSpPr>
        <p:spPr>
          <a:xfrm>
            <a:off x="6153810" y="774398"/>
            <a:ext cx="2240567" cy="369332"/>
          </a:xfrm>
          <a:prstGeom prst="rect">
            <a:avLst/>
          </a:prstGeom>
        </p:spPr>
        <p:txBody>
          <a:bodyPr wrap="square">
            <a:spAutoFit/>
          </a:bodyPr>
          <a:lstStyle/>
          <a:p>
            <a:pPr algn="ctr"/>
            <a:r>
              <a:rPr lang="en-US" dirty="0"/>
              <a:t>Mixing Rules</a:t>
            </a:r>
          </a:p>
        </p:txBody>
      </p:sp>
    </p:spTree>
    <p:extLst>
      <p:ext uri="{BB962C8B-B14F-4D97-AF65-F5344CB8AC3E}">
        <p14:creationId xmlns:p14="http://schemas.microsoft.com/office/powerpoint/2010/main" val="346380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734E-1C3E-734B-BCD9-34F720C33F75}"/>
              </a:ext>
            </a:extLst>
          </p:cNvPr>
          <p:cNvSpPr>
            <a:spLocks noGrp="1"/>
          </p:cNvSpPr>
          <p:nvPr>
            <p:ph type="title"/>
          </p:nvPr>
        </p:nvSpPr>
        <p:spPr>
          <a:xfrm>
            <a:off x="0" y="4002"/>
            <a:ext cx="12192000" cy="787814"/>
          </a:xfrm>
        </p:spPr>
        <p:txBody>
          <a:bodyPr>
            <a:normAutofit/>
          </a:bodyPr>
          <a:lstStyle/>
          <a:p>
            <a:r>
              <a:rPr lang="en-US" dirty="0" err="1">
                <a:latin typeface="Arial" panose="020B0604020202020204" pitchFamily="34" charset="0"/>
                <a:cs typeface="Arial" panose="020B0604020202020204" pitchFamily="34" charset="0"/>
              </a:rPr>
              <a:t>vdW</a:t>
            </a:r>
            <a:r>
              <a:rPr lang="en-US" b="0" dirty="0">
                <a:latin typeface="Arial" panose="020B0604020202020204" pitchFamily="34" charset="0"/>
                <a:cs typeface="Arial" panose="020B0604020202020204" pitchFamily="34" charset="0"/>
              </a:rPr>
              <a:t> and PR </a:t>
            </a:r>
            <a:r>
              <a:rPr lang="en-US" b="0" dirty="0" err="1">
                <a:latin typeface="Arial" panose="020B0604020202020204" pitchFamily="34" charset="0"/>
                <a:cs typeface="Arial" panose="020B0604020202020204" pitchFamily="34" charset="0"/>
              </a:rPr>
              <a:t>EoS</a:t>
            </a:r>
            <a:r>
              <a:rPr lang="en-US" b="0" dirty="0">
                <a:latin typeface="Arial" panose="020B0604020202020204" pitchFamily="34" charset="0"/>
                <a:cs typeface="Arial" panose="020B0604020202020204" pitchFamily="34" charset="0"/>
              </a:rPr>
              <a:t>  provide good fits to the experimental data</a:t>
            </a:r>
          </a:p>
        </p:txBody>
      </p:sp>
      <p:sp>
        <p:nvSpPr>
          <p:cNvPr id="3" name="Slide Number Placeholder 2">
            <a:extLst>
              <a:ext uri="{FF2B5EF4-FFF2-40B4-BE49-F238E27FC236}">
                <a16:creationId xmlns:a16="http://schemas.microsoft.com/office/drawing/2014/main" id="{AFFF2EA1-F1E1-5F4F-89F4-3B487E8C7824}"/>
              </a:ext>
            </a:extLst>
          </p:cNvPr>
          <p:cNvSpPr>
            <a:spLocks noGrp="1"/>
          </p:cNvSpPr>
          <p:nvPr>
            <p:ph type="sldNum" sz="quarter" idx="12"/>
          </p:nvPr>
        </p:nvSpPr>
        <p:spPr/>
        <p:txBody>
          <a:bodyPr/>
          <a:lstStyle/>
          <a:p>
            <a:fld id="{1756F3D0-7E86-AC43-9E81-92FE9637AEC8}" type="slidenum">
              <a:rPr lang="en-US" smtClean="0"/>
              <a:t>7</a:t>
            </a:fld>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0357D00-94EC-9E48-B5FF-E89CAF6B6EDF}"/>
                  </a:ext>
                </a:extLst>
              </p:cNvPr>
              <p:cNvSpPr txBox="1"/>
              <p:nvPr/>
            </p:nvSpPr>
            <p:spPr>
              <a:xfrm>
                <a:off x="8481365" y="733461"/>
                <a:ext cx="3534305" cy="3447098"/>
              </a:xfrm>
              <a:prstGeom prst="rect">
                <a:avLst/>
              </a:prstGeom>
              <a:noFill/>
              <a:ln>
                <a:solidFill>
                  <a:schemeClr val="tx1"/>
                </a:solidFill>
              </a:ln>
            </p:spPr>
            <p:txBody>
              <a:bodyPr wrap="square" rtlCol="0">
                <a:spAutoFit/>
              </a:bodyPr>
              <a:lstStyle/>
              <a:p>
                <a:pPr algn="ctr"/>
                <a:r>
                  <a:rPr lang="en-US" b="1" dirty="0"/>
                  <a:t>Optimization Problem</a:t>
                </a:r>
              </a:p>
              <a:p>
                <a:pPr algn="ctr"/>
                <a:endParaRPr lang="en-US" sz="1400" b="1" dirty="0"/>
              </a:p>
              <a:p>
                <a:pPr algn="ctr"/>
                <a:r>
                  <a:rPr lang="en-US" sz="1600" dirty="0"/>
                  <a:t>Min </a:t>
                </a:r>
                <a14:m>
                  <m:oMath xmlns:m="http://schemas.openxmlformats.org/officeDocument/2006/math">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m:rPr>
                                    <m:sty m:val="p"/>
                                  </m:rPr>
                                  <a:rPr lang="en-US" sz="1600" b="0" i="0" smtClean="0">
                                    <a:latin typeface="Cambria Math" panose="02040503050406030204" pitchFamily="18" charset="0"/>
                                  </a:rPr>
                                  <m:t>model</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m:rPr>
                                    <m:sty m:val="p"/>
                                  </m:rPr>
                                  <a:rPr lang="en-US" sz="1600" b="0" i="0" smtClean="0">
                                    <a:latin typeface="Cambria Math" panose="02040503050406030204" pitchFamily="18" charset="0"/>
                                  </a:rPr>
                                  <m:t>ex</m:t>
                                </m:r>
                              </m:sub>
                            </m:sSub>
                          </m:e>
                        </m:d>
                      </m:e>
                      <m:sup>
                        <m:r>
                          <a:rPr lang="en-US" sz="1600" b="0" i="1" smtClean="0">
                            <a:latin typeface="Cambria Math" panose="02040503050406030204" pitchFamily="18" charset="0"/>
                          </a:rPr>
                          <m:t>2</m:t>
                        </m:r>
                      </m:sup>
                    </m:sSup>
                  </m:oMath>
                </a14:m>
                <a:endParaRPr lang="en-US" sz="1600" dirty="0"/>
              </a:p>
              <a:p>
                <a:pPr algn="ctr"/>
                <a:endParaRPr lang="en-US" sz="1400" dirty="0"/>
              </a:p>
              <a:p>
                <a:pPr algn="ctr"/>
                <a:r>
                  <a:rPr lang="en-US" sz="1600" dirty="0" err="1"/>
                  <a:t>s.t.</a:t>
                </a:r>
                <a:r>
                  <a:rPr lang="en-US" sz="1600" dirty="0"/>
                  <a:t> Mass Balance</a:t>
                </a:r>
              </a:p>
              <a:p>
                <a:pPr algn="ctr"/>
                <a:r>
                  <a:rPr lang="en-US" sz="1600" dirty="0"/>
                  <a:t>             Thermodynamics</a:t>
                </a:r>
              </a:p>
              <a:p>
                <a:pPr algn="ctr"/>
                <a:endParaRPr lang="en-US" sz="1400" dirty="0"/>
              </a:p>
              <a:p>
                <a:pPr algn="ctr"/>
                <a:r>
                  <a:rPr lang="en-US" sz="1600" dirty="0"/>
                  <a:t>Decision Variables:</a:t>
                </a:r>
              </a:p>
              <a:p>
                <a:pPr algn="ctr"/>
                <a:r>
                  <a:rPr lang="en-US" sz="1600" dirty="0">
                    <a:solidFill>
                      <a:schemeClr val="accent1"/>
                    </a:solidFill>
                  </a:rPr>
                  <a:t>Binary interaction parameters (BIP)</a:t>
                </a:r>
              </a:p>
              <a:p>
                <a:pPr algn="ctr"/>
                <a:r>
                  <a:rPr lang="en-US" sz="1600" dirty="0">
                    <a:solidFill>
                      <a:schemeClr val="accent1"/>
                    </a:solidFill>
                  </a:rPr>
                  <a:t>Beta parameters</a:t>
                </a:r>
              </a:p>
              <a:p>
                <a:pPr algn="ctr"/>
                <a:endParaRPr lang="en-US" sz="1400" dirty="0"/>
              </a:p>
              <a:p>
                <a:pPr algn="ctr"/>
                <a:r>
                  <a:rPr lang="en-US" sz="1600" dirty="0"/>
                  <a:t>Parameters:</a:t>
                </a:r>
              </a:p>
              <a:p>
                <a:pPr algn="ctr"/>
                <a:r>
                  <a:rPr lang="en-US" sz="1600" dirty="0"/>
                  <a:t>Temperature, Composition</a:t>
                </a:r>
              </a:p>
              <a:p>
                <a:pPr algn="ctr"/>
                <a:r>
                  <a:rPr lang="en-US" sz="1600" dirty="0"/>
                  <a:t>Critical Properties</a:t>
                </a:r>
                <a:endParaRPr lang="en-US" dirty="0"/>
              </a:p>
            </p:txBody>
          </p:sp>
        </mc:Choice>
        <mc:Fallback xmlns="">
          <p:sp>
            <p:nvSpPr>
              <p:cNvPr id="43" name="TextBox 42">
                <a:extLst>
                  <a:ext uri="{FF2B5EF4-FFF2-40B4-BE49-F238E27FC236}">
                    <a16:creationId xmlns:a16="http://schemas.microsoft.com/office/drawing/2014/main" id="{00357D00-94EC-9E48-B5FF-E89CAF6B6EDF}"/>
                  </a:ext>
                </a:extLst>
              </p:cNvPr>
              <p:cNvSpPr txBox="1">
                <a:spLocks noRot="1" noChangeAspect="1" noMove="1" noResize="1" noEditPoints="1" noAdjustHandles="1" noChangeArrowheads="1" noChangeShapeType="1" noTextEdit="1"/>
              </p:cNvSpPr>
              <p:nvPr/>
            </p:nvSpPr>
            <p:spPr>
              <a:xfrm>
                <a:off x="8481365" y="733461"/>
                <a:ext cx="3534305" cy="3447098"/>
              </a:xfrm>
              <a:prstGeom prst="rect">
                <a:avLst/>
              </a:prstGeom>
              <a:blipFill>
                <a:blip r:embed="rId3"/>
                <a:stretch>
                  <a:fillRect t="-733" b="-1099"/>
                </a:stretch>
              </a:blipFill>
              <a:ln>
                <a:solidFill>
                  <a:schemeClr val="tx1"/>
                </a:solidFill>
              </a:ln>
            </p:spPr>
            <p:txBody>
              <a:bodyPr/>
              <a:lstStyle/>
              <a:p>
                <a:r>
                  <a:rPr lang="en-US">
                    <a:noFill/>
                  </a:rPr>
                  <a:t> </a:t>
                </a:r>
              </a:p>
            </p:txBody>
          </p:sp>
        </mc:Fallback>
      </mc:AlternateContent>
      <p:pic>
        <p:nvPicPr>
          <p:cNvPr id="44" name="Picture 43">
            <a:extLst>
              <a:ext uri="{FF2B5EF4-FFF2-40B4-BE49-F238E27FC236}">
                <a16:creationId xmlns:a16="http://schemas.microsoft.com/office/drawing/2014/main" id="{A0FA7C33-2C77-9347-A96E-C6D9E9396DE6}"/>
              </a:ext>
            </a:extLst>
          </p:cNvPr>
          <p:cNvPicPr>
            <a:picLocks noChangeAspect="1"/>
          </p:cNvPicPr>
          <p:nvPr/>
        </p:nvPicPr>
        <p:blipFill>
          <a:blip r:embed="rId4"/>
          <a:stretch>
            <a:fillRect/>
          </a:stretch>
        </p:blipFill>
        <p:spPr>
          <a:xfrm>
            <a:off x="3633323" y="3801270"/>
            <a:ext cx="3724907" cy="2554771"/>
          </a:xfrm>
          <a:prstGeom prst="rect">
            <a:avLst/>
          </a:prstGeom>
        </p:spPr>
      </p:pic>
      <p:pic>
        <p:nvPicPr>
          <p:cNvPr id="45" name="Picture 44">
            <a:extLst>
              <a:ext uri="{FF2B5EF4-FFF2-40B4-BE49-F238E27FC236}">
                <a16:creationId xmlns:a16="http://schemas.microsoft.com/office/drawing/2014/main" id="{483ED4A6-DB60-9645-A239-3522CB797E59}"/>
              </a:ext>
            </a:extLst>
          </p:cNvPr>
          <p:cNvPicPr>
            <a:picLocks noChangeAspect="1"/>
          </p:cNvPicPr>
          <p:nvPr/>
        </p:nvPicPr>
        <p:blipFill>
          <a:blip r:embed="rId5"/>
          <a:stretch>
            <a:fillRect/>
          </a:stretch>
        </p:blipFill>
        <p:spPr>
          <a:xfrm>
            <a:off x="4938" y="3791160"/>
            <a:ext cx="3657600" cy="2621155"/>
          </a:xfrm>
          <a:prstGeom prst="rect">
            <a:avLst/>
          </a:prstGeom>
        </p:spPr>
      </p:pic>
      <p:sp>
        <p:nvSpPr>
          <p:cNvPr id="14" name="TextBox 13">
            <a:extLst>
              <a:ext uri="{FF2B5EF4-FFF2-40B4-BE49-F238E27FC236}">
                <a16:creationId xmlns:a16="http://schemas.microsoft.com/office/drawing/2014/main" id="{1E2EC812-2E9B-AB4D-9B2A-F6B7808FE49D}"/>
              </a:ext>
            </a:extLst>
          </p:cNvPr>
          <p:cNvSpPr txBox="1"/>
          <p:nvPr/>
        </p:nvSpPr>
        <p:spPr>
          <a:xfrm>
            <a:off x="7796866" y="4571835"/>
            <a:ext cx="3667055" cy="954107"/>
          </a:xfrm>
          <a:prstGeom prst="rect">
            <a:avLst/>
          </a:prstGeom>
          <a:noFill/>
        </p:spPr>
        <p:txBody>
          <a:bodyPr wrap="square" rtlCol="0">
            <a:spAutoFit/>
          </a:bodyPr>
          <a:lstStyle/>
          <a:p>
            <a:r>
              <a:rPr lang="en-US" sz="1400" dirty="0">
                <a:solidFill>
                  <a:srgbClr val="00FDFF"/>
                </a:solidFill>
              </a:rPr>
              <a:t>[</a:t>
            </a:r>
            <a:r>
              <a:rPr lang="en-US" sz="1400" dirty="0" err="1">
                <a:solidFill>
                  <a:srgbClr val="00FDFF"/>
                </a:solidFill>
              </a:rPr>
              <a:t>bmim</a:t>
            </a:r>
            <a:r>
              <a:rPr lang="en-US" sz="1400" dirty="0">
                <a:solidFill>
                  <a:srgbClr val="00FDFF"/>
                </a:solidFill>
              </a:rPr>
              <a:t>][SCN]   </a:t>
            </a:r>
            <a:r>
              <a:rPr lang="en-US" sz="1400" dirty="0">
                <a:solidFill>
                  <a:schemeClr val="accent4">
                    <a:lumMod val="60000"/>
                    <a:lumOff val="40000"/>
                  </a:schemeClr>
                </a:solidFill>
              </a:rPr>
              <a:t>[</a:t>
            </a:r>
            <a:r>
              <a:rPr lang="en-US" sz="1400" dirty="0" err="1">
                <a:solidFill>
                  <a:schemeClr val="accent4">
                    <a:lumMod val="60000"/>
                    <a:lumOff val="40000"/>
                  </a:schemeClr>
                </a:solidFill>
              </a:rPr>
              <a:t>hmim</a:t>
            </a:r>
            <a:r>
              <a:rPr lang="en-US" sz="1400" dirty="0">
                <a:solidFill>
                  <a:schemeClr val="accent4">
                    <a:lumMod val="60000"/>
                    <a:lumOff val="40000"/>
                  </a:schemeClr>
                </a:solidFill>
              </a:rPr>
              <a:t>][Cl]</a:t>
            </a:r>
            <a:r>
              <a:rPr lang="en-US" sz="1400" dirty="0"/>
              <a:t>   [</a:t>
            </a:r>
            <a:r>
              <a:rPr lang="en-US" sz="1400" dirty="0" err="1"/>
              <a:t>bmim</a:t>
            </a:r>
            <a:r>
              <a:rPr lang="en-US" sz="1400" dirty="0"/>
              <a:t>][C</a:t>
            </a:r>
            <a:r>
              <a:rPr lang="en-US" sz="1400" baseline="-25000" dirty="0"/>
              <a:t>1</a:t>
            </a:r>
            <a:r>
              <a:rPr lang="en-US" sz="1400" dirty="0"/>
              <a:t>CO</a:t>
            </a:r>
            <a:r>
              <a:rPr lang="en-US" sz="1400" baseline="-25000" dirty="0"/>
              <a:t>2</a:t>
            </a:r>
            <a:r>
              <a:rPr lang="en-US" sz="1400" dirty="0"/>
              <a:t>]</a:t>
            </a:r>
          </a:p>
          <a:p>
            <a:r>
              <a:rPr lang="en-US" sz="1400" dirty="0">
                <a:solidFill>
                  <a:srgbClr val="FF0000"/>
                </a:solidFill>
              </a:rPr>
              <a:t> [</a:t>
            </a:r>
            <a:r>
              <a:rPr lang="en-US" sz="1400" dirty="0" err="1">
                <a:solidFill>
                  <a:srgbClr val="FF0000"/>
                </a:solidFill>
              </a:rPr>
              <a:t>bmim</a:t>
            </a:r>
            <a:r>
              <a:rPr lang="en-US" sz="1400" dirty="0">
                <a:solidFill>
                  <a:srgbClr val="FF0000"/>
                </a:solidFill>
              </a:rPr>
              <a:t>][BF</a:t>
            </a:r>
            <a:r>
              <a:rPr lang="en-US" sz="1400" baseline="-25000" dirty="0">
                <a:solidFill>
                  <a:srgbClr val="FF0000"/>
                </a:solidFill>
              </a:rPr>
              <a:t>4</a:t>
            </a:r>
            <a:r>
              <a:rPr lang="en-US" sz="1400" dirty="0">
                <a:solidFill>
                  <a:srgbClr val="FF0000"/>
                </a:solidFill>
              </a:rPr>
              <a:t>]   </a:t>
            </a:r>
            <a:r>
              <a:rPr lang="en-US" sz="1400" dirty="0">
                <a:solidFill>
                  <a:srgbClr val="0022F5"/>
                </a:solidFill>
              </a:rPr>
              <a:t>[</a:t>
            </a:r>
            <a:r>
              <a:rPr lang="en-US" sz="1400" dirty="0" err="1">
                <a:solidFill>
                  <a:srgbClr val="0022F5"/>
                </a:solidFill>
              </a:rPr>
              <a:t>bmim</a:t>
            </a:r>
            <a:r>
              <a:rPr lang="en-US" sz="1400" dirty="0">
                <a:solidFill>
                  <a:srgbClr val="0022F5"/>
                </a:solidFill>
              </a:rPr>
              <a:t>][PF</a:t>
            </a:r>
            <a:r>
              <a:rPr lang="en-US" sz="1400" baseline="-25000" dirty="0">
                <a:solidFill>
                  <a:srgbClr val="0022F5"/>
                </a:solidFill>
              </a:rPr>
              <a:t>6</a:t>
            </a:r>
            <a:r>
              <a:rPr lang="en-US" sz="1400" dirty="0">
                <a:solidFill>
                  <a:srgbClr val="0022F5"/>
                </a:solidFill>
              </a:rPr>
              <a:t>]   </a:t>
            </a:r>
            <a:r>
              <a:rPr lang="en-US" sz="1400" dirty="0">
                <a:solidFill>
                  <a:srgbClr val="00FA00"/>
                </a:solidFill>
              </a:rPr>
              <a:t>[</a:t>
            </a:r>
            <a:r>
              <a:rPr lang="en-US" sz="1400" dirty="0" err="1">
                <a:solidFill>
                  <a:srgbClr val="00FA00"/>
                </a:solidFill>
              </a:rPr>
              <a:t>hmim</a:t>
            </a:r>
            <a:r>
              <a:rPr lang="en-US" sz="1400" dirty="0">
                <a:solidFill>
                  <a:srgbClr val="00FA00"/>
                </a:solidFill>
              </a:rPr>
              <a:t>][FAP]</a:t>
            </a:r>
          </a:p>
          <a:p>
            <a:pPr algn="ctr"/>
            <a:r>
              <a:rPr lang="en-US" sz="1400" dirty="0"/>
              <a:t>Points – experiments</a:t>
            </a:r>
          </a:p>
          <a:p>
            <a:pPr algn="ctr"/>
            <a:r>
              <a:rPr lang="en-US" sz="1400" dirty="0"/>
              <a:t>Lines – model fits</a:t>
            </a:r>
          </a:p>
        </p:txBody>
      </p:sp>
      <p:sp>
        <p:nvSpPr>
          <p:cNvPr id="48" name="Rectangle 47">
            <a:extLst>
              <a:ext uri="{FF2B5EF4-FFF2-40B4-BE49-F238E27FC236}">
                <a16:creationId xmlns:a16="http://schemas.microsoft.com/office/drawing/2014/main" id="{0C43D663-19EE-0A44-AE26-A90FAC80ACC5}"/>
              </a:ext>
            </a:extLst>
          </p:cNvPr>
          <p:cNvSpPr/>
          <p:nvPr/>
        </p:nvSpPr>
        <p:spPr>
          <a:xfrm>
            <a:off x="1352705" y="6476476"/>
            <a:ext cx="6647805" cy="400110"/>
          </a:xfrm>
          <a:prstGeom prst="rect">
            <a:avLst/>
          </a:prstGeom>
        </p:spPr>
        <p:txBody>
          <a:bodyPr wrap="square">
            <a:spAutoFit/>
          </a:bodyPr>
          <a:lstStyle/>
          <a:p>
            <a:pPr>
              <a:defRPr/>
            </a:pPr>
            <a:r>
              <a:rPr lang="en-US" sz="1000" dirty="0" err="1">
                <a:cs typeface="Times New Roman" panose="02020603050405020304" pitchFamily="18" charset="0"/>
              </a:rPr>
              <a:t>Shiflett</a:t>
            </a:r>
            <a:r>
              <a:rPr lang="en-US" sz="1000" dirty="0">
                <a:cs typeface="Times New Roman" panose="02020603050405020304" pitchFamily="18" charset="0"/>
              </a:rPr>
              <a:t>, M. and </a:t>
            </a:r>
            <a:r>
              <a:rPr lang="en-US" sz="1000" dirty="0" err="1">
                <a:cs typeface="Times New Roman" panose="02020603050405020304" pitchFamily="18" charset="0"/>
              </a:rPr>
              <a:t>Yokozeki</a:t>
            </a:r>
            <a:r>
              <a:rPr lang="en-US" sz="1000" dirty="0">
                <a:cs typeface="Times New Roman" panose="02020603050405020304" pitchFamily="18" charset="0"/>
              </a:rPr>
              <a:t>, A. </a:t>
            </a:r>
            <a:r>
              <a:rPr lang="en-US" sz="1000" i="1" dirty="0">
                <a:cs typeface="Times New Roman" panose="02020603050405020304" pitchFamily="18" charset="0"/>
              </a:rPr>
              <a:t>J. Supercritical Fluids</a:t>
            </a:r>
            <a:r>
              <a:rPr lang="en-US" sz="1000" dirty="0">
                <a:cs typeface="Times New Roman" panose="02020603050405020304" pitchFamily="18" charset="0"/>
              </a:rPr>
              <a:t>, 55(2). (2010).</a:t>
            </a:r>
          </a:p>
          <a:p>
            <a:pPr>
              <a:defRPr/>
            </a:pPr>
            <a:r>
              <a:rPr lang="en-US" sz="1000" dirty="0" err="1">
                <a:cs typeface="Times New Roman" panose="02020603050405020304" pitchFamily="18" charset="0"/>
              </a:rPr>
              <a:t>Morais</a:t>
            </a:r>
            <a:r>
              <a:rPr lang="en-US" sz="1000" dirty="0">
                <a:cs typeface="Times New Roman" panose="02020603050405020304" pitchFamily="18" charset="0"/>
              </a:rPr>
              <a:t>, A. </a:t>
            </a:r>
            <a:r>
              <a:rPr lang="en-US" sz="1000" dirty="0" err="1">
                <a:cs typeface="Times New Roman" panose="02020603050405020304" pitchFamily="18" charset="0"/>
              </a:rPr>
              <a:t>Harders</a:t>
            </a:r>
            <a:r>
              <a:rPr lang="en-US" sz="1000" dirty="0">
                <a:cs typeface="Times New Roman" panose="02020603050405020304" pitchFamily="18" charset="0"/>
              </a:rPr>
              <a:t>, A. Baca, K. Olsen, G. </a:t>
            </a:r>
            <a:r>
              <a:rPr lang="en-US" sz="1000" b="1" dirty="0" err="1">
                <a:cs typeface="Times New Roman" panose="02020603050405020304" pitchFamily="18" charset="0"/>
              </a:rPr>
              <a:t>Befort</a:t>
            </a:r>
            <a:r>
              <a:rPr lang="en-US" sz="1000" b="1" dirty="0">
                <a:cs typeface="Times New Roman" panose="02020603050405020304" pitchFamily="18" charset="0"/>
              </a:rPr>
              <a:t>, B</a:t>
            </a:r>
            <a:r>
              <a:rPr lang="en-US" sz="1000" dirty="0">
                <a:cs typeface="Times New Roman" panose="02020603050405020304" pitchFamily="18" charset="0"/>
              </a:rPr>
              <a:t>. Dowling, A. </a:t>
            </a:r>
            <a:r>
              <a:rPr lang="en-US" sz="1000" dirty="0" err="1">
                <a:cs typeface="Times New Roman" panose="02020603050405020304" pitchFamily="18" charset="0"/>
              </a:rPr>
              <a:t>Maginn</a:t>
            </a:r>
            <a:r>
              <a:rPr lang="en-US" sz="1000" dirty="0">
                <a:cs typeface="Times New Roman" panose="02020603050405020304" pitchFamily="18" charset="0"/>
              </a:rPr>
              <a:t>, E. </a:t>
            </a:r>
            <a:r>
              <a:rPr lang="en-US" sz="1000" dirty="0" err="1">
                <a:cs typeface="Times New Roman" panose="02020603050405020304" pitchFamily="18" charset="0"/>
              </a:rPr>
              <a:t>Shiflett</a:t>
            </a:r>
            <a:r>
              <a:rPr lang="en-US" sz="1000" dirty="0">
                <a:cs typeface="Times New Roman" panose="02020603050405020304" pitchFamily="18" charset="0"/>
              </a:rPr>
              <a:t>, M. </a:t>
            </a:r>
            <a:r>
              <a:rPr lang="en-US" sz="1000" i="1" dirty="0">
                <a:cs typeface="Times New Roman" panose="02020603050405020304" pitchFamily="18" charset="0"/>
              </a:rPr>
              <a:t>IECR</a:t>
            </a:r>
            <a:r>
              <a:rPr lang="en-US" sz="1000" dirty="0">
                <a:cs typeface="Times New Roman" panose="02020603050405020304" pitchFamily="18" charset="0"/>
              </a:rPr>
              <a:t>, 59(40). (2020).</a:t>
            </a:r>
          </a:p>
        </p:txBody>
      </p:sp>
      <p:grpSp>
        <p:nvGrpSpPr>
          <p:cNvPr id="12" name="Group 11">
            <a:extLst>
              <a:ext uri="{FF2B5EF4-FFF2-40B4-BE49-F238E27FC236}">
                <a16:creationId xmlns:a16="http://schemas.microsoft.com/office/drawing/2014/main" id="{0BC6CDFE-60E2-834E-AAE5-FC527778CD69}"/>
              </a:ext>
            </a:extLst>
          </p:cNvPr>
          <p:cNvGrpSpPr/>
          <p:nvPr/>
        </p:nvGrpSpPr>
        <p:grpSpPr>
          <a:xfrm>
            <a:off x="195512" y="733461"/>
            <a:ext cx="8191772" cy="3050640"/>
            <a:chOff x="172340" y="3311392"/>
            <a:chExt cx="8191772" cy="3050640"/>
          </a:xfrm>
        </p:grpSpPr>
        <p:grpSp>
          <p:nvGrpSpPr>
            <p:cNvPr id="20" name="Group 19">
              <a:extLst>
                <a:ext uri="{FF2B5EF4-FFF2-40B4-BE49-F238E27FC236}">
                  <a16:creationId xmlns:a16="http://schemas.microsoft.com/office/drawing/2014/main" id="{4C78A090-44E7-6B4A-9810-07FC395B5025}"/>
                </a:ext>
              </a:extLst>
            </p:cNvPr>
            <p:cNvGrpSpPr/>
            <p:nvPr/>
          </p:nvGrpSpPr>
          <p:grpSpPr>
            <a:xfrm>
              <a:off x="172340" y="3311392"/>
              <a:ext cx="4935472" cy="3050640"/>
              <a:chOff x="214651" y="3187333"/>
              <a:chExt cx="4935472" cy="305064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12420B1-6E8B-D246-BF5B-49F0F3ED9BF1}"/>
                      </a:ext>
                    </a:extLst>
                  </p:cNvPr>
                  <p:cNvSpPr txBox="1"/>
                  <p:nvPr/>
                </p:nvSpPr>
                <p:spPr>
                  <a:xfrm>
                    <a:off x="222122" y="3187333"/>
                    <a:ext cx="1203278" cy="351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𝑅𝑇</m:t>
                              </m:r>
                            </m:num>
                            <m:den>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𝑏</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𝑇</m:t>
                              </m:r>
                              <m:r>
                                <a:rPr lang="en-US" sz="1200" b="0" i="1" smtClean="0">
                                  <a:latin typeface="Cambria Math" panose="02040503050406030204" pitchFamily="18" charset="0"/>
                                </a:rPr>
                                <m:t>)</m:t>
                              </m:r>
                            </m:num>
                            <m:den>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𝑉</m:t>
                                  </m:r>
                                </m:e>
                                <m:sup>
                                  <m:r>
                                    <a:rPr lang="en-US" sz="1200" b="0" i="1" smtClean="0">
                                      <a:latin typeface="Cambria Math" panose="02040503050406030204" pitchFamily="18" charset="0"/>
                                    </a:rPr>
                                    <m:t>2</m:t>
                                  </m:r>
                                </m:sup>
                              </m:sSup>
                            </m:den>
                          </m:f>
                        </m:oMath>
                      </m:oMathPara>
                    </a14:m>
                    <a:endParaRPr lang="en-US" sz="1200" dirty="0"/>
                  </a:p>
                </p:txBody>
              </p:sp>
            </mc:Choice>
            <mc:Fallback xmlns="">
              <p:sp>
                <p:nvSpPr>
                  <p:cNvPr id="10" name="TextBox 9">
                    <a:extLst>
                      <a:ext uri="{FF2B5EF4-FFF2-40B4-BE49-F238E27FC236}">
                        <a16:creationId xmlns:a16="http://schemas.microsoft.com/office/drawing/2014/main" id="{2F72DBC1-9A19-F245-8B0F-4B5C4ACEED92}"/>
                      </a:ext>
                    </a:extLst>
                  </p:cNvPr>
                  <p:cNvSpPr txBox="1">
                    <a:spLocks noRot="1" noChangeAspect="1" noMove="1" noResize="1" noEditPoints="1" noAdjustHandles="1" noChangeArrowheads="1" noChangeShapeType="1" noTextEdit="1"/>
                  </p:cNvSpPr>
                  <p:nvPr/>
                </p:nvSpPr>
                <p:spPr>
                  <a:xfrm>
                    <a:off x="222122" y="3187333"/>
                    <a:ext cx="1203278" cy="351699"/>
                  </a:xfrm>
                  <a:prstGeom prst="rect">
                    <a:avLst/>
                  </a:prstGeom>
                  <a:blipFill>
                    <a:blip r:embed="rId6"/>
                    <a:stretch>
                      <a:fillRect l="-2105" t="-3571" r="-4211"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6F6A3D3-F5B4-1442-B225-7639E8DEB930}"/>
                      </a:ext>
                    </a:extLst>
                  </p:cNvPr>
                  <p:cNvSpPr txBox="1"/>
                  <p:nvPr/>
                </p:nvSpPr>
                <p:spPr>
                  <a:xfrm>
                    <a:off x="214651" y="3649288"/>
                    <a:ext cx="1932685" cy="405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𝑎</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𝑇</m:t>
                              </m:r>
                            </m:e>
                          </m:d>
                          <m:r>
                            <a:rPr lang="en-US" sz="1200" b="0" i="1" smtClean="0">
                              <a:latin typeface="Cambria Math" panose="02040503050406030204" pitchFamily="18" charset="0"/>
                            </a:rPr>
                            <m:t>=0.421875</m:t>
                          </m:r>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2</m:t>
                                  </m:r>
                                </m:sup>
                              </m:sSup>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𝑇</m:t>
                                  </m:r>
                                </m:e>
                                <m:sub>
                                  <m:r>
                                    <a:rPr lang="en-US" sz="1200" b="0" i="1" smtClean="0">
                                      <a:latin typeface="Cambria Math" panose="02040503050406030204" pitchFamily="18" charset="0"/>
                                    </a:rPr>
                                    <m:t>𝐶</m:t>
                                  </m:r>
                                </m:sub>
                                <m:sup>
                                  <m:r>
                                    <a:rPr lang="en-US" sz="1200" b="0" i="1" smtClean="0">
                                      <a:latin typeface="Cambria Math" panose="02040503050406030204" pitchFamily="18" charset="0"/>
                                    </a:rPr>
                                    <m:t>2</m:t>
                                  </m:r>
                                </m:sup>
                              </m:sSubSup>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𝐶</m:t>
                                  </m:r>
                                </m:sub>
                              </m:sSub>
                            </m:den>
                          </m:f>
                          <m:r>
                            <a:rPr lang="en-US" sz="1200" b="0" i="1" smtClean="0">
                              <a:latin typeface="Cambria Math" panose="02040503050406030204" pitchFamily="18" charset="0"/>
                              <a:ea typeface="Cambria Math" panose="02040503050406030204" pitchFamily="18" charset="0"/>
                            </a:rPr>
                            <m:t>𝛼</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𝑇</m:t>
                          </m:r>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11" name="TextBox 10">
                    <a:extLst>
                      <a:ext uri="{FF2B5EF4-FFF2-40B4-BE49-F238E27FC236}">
                        <a16:creationId xmlns:a16="http://schemas.microsoft.com/office/drawing/2014/main" id="{E06BFDF3-7BA6-7F40-83AD-B245EC377F3A}"/>
                      </a:ext>
                    </a:extLst>
                  </p:cNvPr>
                  <p:cNvSpPr txBox="1">
                    <a:spLocks noRot="1" noChangeAspect="1" noMove="1" noResize="1" noEditPoints="1" noAdjustHandles="1" noChangeArrowheads="1" noChangeShapeType="1" noTextEdit="1"/>
                  </p:cNvSpPr>
                  <p:nvPr/>
                </p:nvSpPr>
                <p:spPr>
                  <a:xfrm>
                    <a:off x="214651" y="3649288"/>
                    <a:ext cx="1932685" cy="405432"/>
                  </a:xfrm>
                  <a:prstGeom prst="rect">
                    <a:avLst/>
                  </a:prstGeom>
                  <a:blipFill>
                    <a:blip r:embed="rId7"/>
                    <a:stretch>
                      <a:fillRect r="-1316"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CCB490-986B-574F-BCEC-0145FEA8B7F4}"/>
                      </a:ext>
                    </a:extLst>
                  </p:cNvPr>
                  <p:cNvSpPr txBox="1"/>
                  <p:nvPr/>
                </p:nvSpPr>
                <p:spPr>
                  <a:xfrm>
                    <a:off x="214651" y="4173336"/>
                    <a:ext cx="976293" cy="377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=0.125</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𝑅</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𝐶</m:t>
                                  </m:r>
                                </m:sub>
                              </m:sSub>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𝐶</m:t>
                                  </m:r>
                                </m:sub>
                              </m:sSub>
                            </m:den>
                          </m:f>
                        </m:oMath>
                      </m:oMathPara>
                    </a14:m>
                    <a:endParaRPr lang="en-US" sz="1200" dirty="0"/>
                  </a:p>
                </p:txBody>
              </p:sp>
            </mc:Choice>
            <mc:Fallback xmlns="">
              <p:sp>
                <p:nvSpPr>
                  <p:cNvPr id="12" name="TextBox 11">
                    <a:extLst>
                      <a:ext uri="{FF2B5EF4-FFF2-40B4-BE49-F238E27FC236}">
                        <a16:creationId xmlns:a16="http://schemas.microsoft.com/office/drawing/2014/main" id="{6941AB0D-7B6E-2543-919F-916681E718CE}"/>
                      </a:ext>
                    </a:extLst>
                  </p:cNvPr>
                  <p:cNvSpPr txBox="1">
                    <a:spLocks noRot="1" noChangeAspect="1" noMove="1" noResize="1" noEditPoints="1" noAdjustHandles="1" noChangeArrowheads="1" noChangeShapeType="1" noTextEdit="1"/>
                  </p:cNvSpPr>
                  <p:nvPr/>
                </p:nvSpPr>
                <p:spPr>
                  <a:xfrm>
                    <a:off x="214651" y="4173336"/>
                    <a:ext cx="976293" cy="377155"/>
                  </a:xfrm>
                  <a:prstGeom prst="rect">
                    <a:avLst/>
                  </a:prstGeom>
                  <a:blipFill>
                    <a:blip r:embed="rId8"/>
                    <a:stretch>
                      <a:fillRect l="-3896"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D4126CC-96B2-054A-BD09-2C9DB331536A}"/>
                      </a:ext>
                    </a:extLst>
                  </p:cNvPr>
                  <p:cNvSpPr txBox="1"/>
                  <p:nvPr/>
                </p:nvSpPr>
                <p:spPr>
                  <a:xfrm>
                    <a:off x="214651" y="4653096"/>
                    <a:ext cx="2421497" cy="334066"/>
                  </a:xfrm>
                  <a:prstGeom prst="rect">
                    <a:avLst/>
                  </a:prstGeom>
                  <a:noFill/>
                </p:spPr>
                <p:txBody>
                  <a:bodyPr wrap="none" lIns="0" tIns="0" rIns="0" bIns="0" rtlCol="0">
                    <a:spAutoFit/>
                  </a:bodyPr>
                  <a:lstStyle/>
                  <a:p>
                    <a14:m>
                      <m:oMath xmlns:m="http://schemas.openxmlformats.org/officeDocument/2006/math">
                        <m:r>
                          <a:rPr lang="en-US" sz="1200" i="1" smtClean="0">
                            <a:latin typeface="Cambria Math" panose="02040503050406030204" pitchFamily="18" charset="0"/>
                            <a:ea typeface="Cambria Math" panose="02040503050406030204" pitchFamily="18" charset="0"/>
                          </a:rPr>
                          <m:t>𝛼</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𝑇</m:t>
                            </m:r>
                          </m:e>
                        </m:d>
                        <m:r>
                          <a:rPr lang="en-US" sz="1200" b="0" i="1" smtClean="0">
                            <a:latin typeface="Cambria Math" panose="02040503050406030204" pitchFamily="18" charset="0"/>
                            <a:ea typeface="Cambria Math" panose="02040503050406030204" pitchFamily="18" charset="0"/>
                          </a:rPr>
                          <m:t>=</m:t>
                        </m:r>
                        <m:nary>
                          <m:naryPr>
                            <m:chr m:val="∑"/>
                            <m:ctrlPr>
                              <a:rPr lang="en-US" sz="1200" b="0" i="1" smtClean="0">
                                <a:latin typeface="Cambria Math" panose="02040503050406030204" pitchFamily="18" charset="0"/>
                                <a:ea typeface="Cambria Math" panose="02040503050406030204" pitchFamily="18" charset="0"/>
                              </a:rPr>
                            </m:ctrlPr>
                          </m:naryPr>
                          <m:sub>
                            <m:r>
                              <m:rPr>
                                <m:brk m:alnAt="23"/>
                              </m:rPr>
                              <a:rPr lang="en-US" sz="1200" b="0" i="1" smtClean="0">
                                <a:latin typeface="Cambria Math" panose="02040503050406030204" pitchFamily="18" charset="0"/>
                                <a:ea typeface="Cambria Math" panose="02040503050406030204" pitchFamily="18" charset="0"/>
                              </a:rPr>
                              <m:t>𝑘</m:t>
                            </m:r>
                            <m:r>
                              <a:rPr lang="en-US" sz="1200" b="0" i="1" smtClean="0">
                                <a:latin typeface="Cambria Math" panose="02040503050406030204" pitchFamily="18" charset="0"/>
                                <a:ea typeface="Cambria Math" panose="02040503050406030204" pitchFamily="18" charset="0"/>
                              </a:rPr>
                              <m:t>=0</m:t>
                            </m:r>
                          </m:sub>
                          <m:sup>
                            <m:r>
                              <a:rPr lang="en-US" sz="1200" b="0" i="1" smtClean="0">
                                <a:latin typeface="Cambria Math" panose="02040503050406030204" pitchFamily="18" charset="0"/>
                                <a:ea typeface="Cambria Math" panose="02040503050406030204" pitchFamily="18" charset="0"/>
                              </a:rPr>
                              <m:t>≤3</m:t>
                            </m:r>
                          </m:sup>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solidFill>
                                      <a:schemeClr val="accent1"/>
                                    </a:solidFill>
                                    <a:latin typeface="Cambria Math" panose="02040503050406030204" pitchFamily="18" charset="0"/>
                                    <a:ea typeface="Cambria Math" panose="02040503050406030204" pitchFamily="18" charset="0"/>
                                  </a:rPr>
                                  <m:t>𝛽</m:t>
                                </m:r>
                              </m:e>
                              <m:sub>
                                <m:r>
                                  <a:rPr lang="en-US" sz="1200" b="0" i="1" smtClean="0">
                                    <a:latin typeface="Cambria Math" panose="02040503050406030204" pitchFamily="18" charset="0"/>
                                    <a:ea typeface="Cambria Math" panose="02040503050406030204" pitchFamily="18" charset="0"/>
                                  </a:rPr>
                                  <m:t>𝑘</m:t>
                                </m:r>
                              </m:sub>
                            </m:sSub>
                            <m:sSup>
                              <m:sSupPr>
                                <m:ctrlPr>
                                  <a:rPr lang="en-US" sz="1200" b="0" i="1" smtClean="0">
                                    <a:latin typeface="Cambria Math" panose="02040503050406030204" pitchFamily="18" charset="0"/>
                                    <a:ea typeface="Cambria Math" panose="02040503050406030204" pitchFamily="18" charset="0"/>
                                  </a:rPr>
                                </m:ctrlPr>
                              </m:sSupPr>
                              <m:e>
                                <m:d>
                                  <m:dPr>
                                    <m:ctrlPr>
                                      <a:rPr lang="en-US" sz="1200" b="0" i="1" smtClean="0">
                                        <a:latin typeface="Cambria Math" panose="02040503050406030204" pitchFamily="18" charset="0"/>
                                        <a:ea typeface="Cambria Math" panose="02040503050406030204" pitchFamily="18" charset="0"/>
                                      </a:rPr>
                                    </m:ctrlPr>
                                  </m:dPr>
                                  <m:e>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1</m:t>
                                        </m:r>
                                      </m:num>
                                      <m:den>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𝑇</m:t>
                                            </m:r>
                                          </m:e>
                                          <m:sub>
                                            <m:r>
                                              <a:rPr lang="en-US" sz="1200" b="0" i="1" smtClean="0">
                                                <a:latin typeface="Cambria Math" panose="02040503050406030204" pitchFamily="18" charset="0"/>
                                                <a:ea typeface="Cambria Math" panose="02040503050406030204" pitchFamily="18" charset="0"/>
                                              </a:rPr>
                                              <m:t>𝑟</m:t>
                                            </m:r>
                                          </m:sub>
                                        </m:sSub>
                                      </m:den>
                                    </m:f>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𝑇</m:t>
                                        </m:r>
                                      </m:e>
                                      <m:sub>
                                        <m:r>
                                          <a:rPr lang="en-US" sz="1200" b="0" i="1" smtClean="0">
                                            <a:latin typeface="Cambria Math" panose="02040503050406030204" pitchFamily="18" charset="0"/>
                                            <a:ea typeface="Cambria Math" panose="02040503050406030204" pitchFamily="18" charset="0"/>
                                          </a:rPr>
                                          <m:t>𝑟</m:t>
                                        </m:r>
                                      </m:sub>
                                    </m:sSub>
                                  </m:e>
                                </m:d>
                              </m:e>
                              <m:sup>
                                <m:r>
                                  <a:rPr lang="en-US" sz="1200" b="0" i="1" smtClean="0">
                                    <a:latin typeface="Cambria Math" panose="02040503050406030204" pitchFamily="18" charset="0"/>
                                    <a:ea typeface="Cambria Math" panose="02040503050406030204" pitchFamily="18" charset="0"/>
                                  </a:rPr>
                                  <m:t>𝑘</m:t>
                                </m:r>
                              </m:sup>
                            </m:sSup>
                          </m:e>
                        </m:nary>
                      </m:oMath>
                    </a14:m>
                    <a:r>
                      <a:rPr lang="en-US" sz="1200" dirty="0"/>
                      <a:t>, </a:t>
                    </a:r>
                    <a14:m>
                      <m:oMath xmlns:m="http://schemas.openxmlformats.org/officeDocument/2006/math">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𝑇</m:t>
                                </m:r>
                              </m:e>
                              <m:sub>
                                <m:r>
                                  <a:rPr lang="en-US" sz="1200" i="1">
                                    <a:latin typeface="Cambria Math" panose="02040503050406030204" pitchFamily="18" charset="0"/>
                                    <a:ea typeface="Cambria Math" panose="02040503050406030204" pitchFamily="18" charset="0"/>
                                  </a:rPr>
                                  <m:t>𝑟</m:t>
                                </m:r>
                              </m:sub>
                            </m:sSub>
                            <m:r>
                              <a:rPr lang="en-US" sz="1200" i="1">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r>
                                  <a:rPr lang="en-US" sz="1200" i="1">
                                    <a:latin typeface="Cambria Math" panose="02040503050406030204" pitchFamily="18" charset="0"/>
                                    <a:ea typeface="Cambria Math" panose="02040503050406030204" pitchFamily="18" charset="0"/>
                                  </a:rPr>
                                  <m:t>𝑇</m:t>
                                </m:r>
                              </m:num>
                              <m:den>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𝑇</m:t>
                                    </m:r>
                                  </m:e>
                                  <m:sub>
                                    <m:r>
                                      <a:rPr lang="en-US" sz="1200" i="1">
                                        <a:latin typeface="Cambria Math" panose="02040503050406030204" pitchFamily="18" charset="0"/>
                                        <a:ea typeface="Cambria Math" panose="02040503050406030204" pitchFamily="18" charset="0"/>
                                      </a:rPr>
                                      <m:t>𝐶</m:t>
                                    </m:r>
                                  </m:sub>
                                </m:sSub>
                              </m:den>
                            </m:f>
                          </m:e>
                        </m:d>
                      </m:oMath>
                    </a14:m>
                    <a:endParaRPr lang="en-US" sz="1200" dirty="0"/>
                  </a:p>
                </p:txBody>
              </p:sp>
            </mc:Choice>
            <mc:Fallback xmlns="">
              <p:sp>
                <p:nvSpPr>
                  <p:cNvPr id="25" name="TextBox 24">
                    <a:extLst>
                      <a:ext uri="{FF2B5EF4-FFF2-40B4-BE49-F238E27FC236}">
                        <a16:creationId xmlns:a16="http://schemas.microsoft.com/office/drawing/2014/main" id="{8D4126CC-96B2-054A-BD09-2C9DB331536A}"/>
                      </a:ext>
                    </a:extLst>
                  </p:cNvPr>
                  <p:cNvSpPr txBox="1">
                    <a:spLocks noRot="1" noChangeAspect="1" noMove="1" noResize="1" noEditPoints="1" noAdjustHandles="1" noChangeArrowheads="1" noChangeShapeType="1" noTextEdit="1"/>
                  </p:cNvSpPr>
                  <p:nvPr/>
                </p:nvSpPr>
                <p:spPr>
                  <a:xfrm>
                    <a:off x="214651" y="4653096"/>
                    <a:ext cx="2421497" cy="334066"/>
                  </a:xfrm>
                  <a:prstGeom prst="rect">
                    <a:avLst/>
                  </a:prstGeom>
                  <a:blipFill>
                    <a:blip r:embed="rId9"/>
                    <a:stretch>
                      <a:fillRect l="-1042" t="-60714" b="-1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49E43F8-9494-9D45-B2E9-2691EA9AB93B}"/>
                      </a:ext>
                    </a:extLst>
                  </p:cNvPr>
                  <p:cNvSpPr txBox="1"/>
                  <p:nvPr/>
                </p:nvSpPr>
                <p:spPr>
                  <a:xfrm>
                    <a:off x="222122" y="5105778"/>
                    <a:ext cx="4065087" cy="323294"/>
                  </a:xfrm>
                  <a:prstGeom prst="rect">
                    <a:avLst/>
                  </a:prstGeom>
                  <a:noFill/>
                </p:spPr>
                <p:txBody>
                  <a:bodyPr wrap="none" lIns="0" tIns="0" rIns="0" bIns="0" rtlCol="0">
                    <a:spAutoFit/>
                  </a:bodyPr>
                  <a:lstStyle/>
                  <a:p>
                    <a14:m>
                      <m:oMath xmlns:m="http://schemas.openxmlformats.org/officeDocument/2006/math">
                        <m:r>
                          <a:rPr lang="en-US" sz="1200" b="0" i="1" smtClean="0">
                            <a:latin typeface="Cambria Math" panose="02040503050406030204" pitchFamily="18" charset="0"/>
                          </a:rPr>
                          <m:t>𝑎</m:t>
                        </m:r>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sub>
                          <m:sup>
                            <m:r>
                              <a:rPr lang="en-US" sz="1200" b="0" i="1" smtClean="0">
                                <a:latin typeface="Cambria Math" panose="02040503050406030204" pitchFamily="18" charset="0"/>
                              </a:rPr>
                              <m:t>𝑁</m:t>
                            </m:r>
                          </m:sup>
                          <m:e>
                            <m:rad>
                              <m:radPr>
                                <m:degHide m:val="on"/>
                                <m:ctrlPr>
                                  <a:rPr lang="en-US" sz="1200" b="0" i="1" smtClean="0">
                                    <a:latin typeface="Cambria Math" panose="02040503050406030204" pitchFamily="18" charset="0"/>
                                  </a:rPr>
                                </m:ctrlPr>
                              </m:radPr>
                              <m:deg/>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𝑗</m:t>
                                    </m:r>
                                  </m:sub>
                                </m:sSub>
                              </m:e>
                            </m:ra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𝑖𝑗</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𝑇</m:t>
                                </m:r>
                              </m:e>
                            </m:d>
                            <m:d>
                              <m:dPr>
                                <m:ctrlPr>
                                  <a:rPr lang="en-US" sz="1200" b="0" i="1" smtClean="0">
                                    <a:latin typeface="Cambria Math" panose="02040503050406030204" pitchFamily="18" charset="0"/>
                                  </a:rPr>
                                </m:ctrlPr>
                              </m:dPr>
                              <m:e>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𝑖𝑗</m:t>
                                    </m:r>
                                  </m:sub>
                                </m:sSub>
                              </m:e>
                            </m: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e>
                        </m:nary>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𝑖</m:t>
                            </m:r>
                          </m:sub>
                        </m:sSub>
                        <m:r>
                          <a:rPr lang="en-US" sz="1200" i="1">
                            <a:latin typeface="Cambria Math" panose="02040503050406030204" pitchFamily="18" charset="0"/>
                          </a:rPr>
                          <m:t>=0.421875</m:t>
                        </m:r>
                        <m:f>
                          <m:fPr>
                            <m:ctrlPr>
                              <a:rPr lang="en-US" sz="1200" i="1">
                                <a:latin typeface="Cambria Math" panose="02040503050406030204" pitchFamily="18" charset="0"/>
                              </a:rPr>
                            </m:ctrlPr>
                          </m:fPr>
                          <m:num>
                            <m:sSup>
                              <m:sSupPr>
                                <m:ctrlPr>
                                  <a:rPr lang="en-US" sz="1200" i="1">
                                    <a:latin typeface="Cambria Math" panose="02040503050406030204" pitchFamily="18" charset="0"/>
                                  </a:rPr>
                                </m:ctrlPr>
                              </m:sSupPr>
                              <m:e>
                                <m:r>
                                  <a:rPr lang="en-US" sz="1200" i="1">
                                    <a:latin typeface="Cambria Math" panose="02040503050406030204" pitchFamily="18" charset="0"/>
                                  </a:rPr>
                                  <m:t>𝑅</m:t>
                                </m:r>
                              </m:e>
                              <m:sup>
                                <m:r>
                                  <a:rPr lang="en-US" sz="1200" i="1">
                                    <a:latin typeface="Cambria Math" panose="02040503050406030204" pitchFamily="18" charset="0"/>
                                  </a:rPr>
                                  <m:t>2</m:t>
                                </m:r>
                              </m:sup>
                            </m:sSup>
                            <m:sSubSup>
                              <m:sSubSupPr>
                                <m:ctrlPr>
                                  <a:rPr lang="en-US" sz="1200" i="1">
                                    <a:latin typeface="Cambria Math" panose="02040503050406030204" pitchFamily="18" charset="0"/>
                                  </a:rPr>
                                </m:ctrlPr>
                              </m:sSubSupPr>
                              <m:e>
                                <m:r>
                                  <a:rPr lang="en-US" sz="1200" i="1">
                                    <a:latin typeface="Cambria Math" panose="02040503050406030204" pitchFamily="18" charset="0"/>
                                  </a:rPr>
                                  <m:t>𝑇</m:t>
                                </m:r>
                              </m:e>
                              <m:sub>
                                <m:r>
                                  <a:rPr lang="en-US" sz="1200" i="1">
                                    <a:latin typeface="Cambria Math" panose="02040503050406030204" pitchFamily="18" charset="0"/>
                                  </a:rPr>
                                  <m:t>𝐶𝑖</m:t>
                                </m:r>
                              </m:sub>
                              <m:sup>
                                <m:r>
                                  <a:rPr lang="en-US" sz="1200" i="1">
                                    <a:latin typeface="Cambria Math" panose="02040503050406030204" pitchFamily="18" charset="0"/>
                                  </a:rPr>
                                  <m:t>2</m:t>
                                </m:r>
                              </m:sup>
                            </m:sSubSup>
                          </m:num>
                          <m:den>
                            <m:sSub>
                              <m:sSubPr>
                                <m:ctrlPr>
                                  <a:rPr lang="en-US" sz="1200" i="1">
                                    <a:latin typeface="Cambria Math" panose="02040503050406030204" pitchFamily="18" charset="0"/>
                                  </a:rPr>
                                </m:ctrlPr>
                              </m:sSubPr>
                              <m:e>
                                <m:r>
                                  <a:rPr lang="en-US" sz="1200" i="1">
                                    <a:latin typeface="Cambria Math" panose="02040503050406030204" pitchFamily="18" charset="0"/>
                                  </a:rPr>
                                  <m:t>𝑃</m:t>
                                </m:r>
                              </m:e>
                              <m:sub>
                                <m:r>
                                  <a:rPr lang="en-US" sz="1200" i="1">
                                    <a:latin typeface="Cambria Math" panose="02040503050406030204" pitchFamily="18" charset="0"/>
                                  </a:rPr>
                                  <m:t>𝐶𝑖</m:t>
                                </m:r>
                              </m:sub>
                            </m:sSub>
                          </m:den>
                        </m:f>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i="1">
                                <a:latin typeface="Cambria Math" panose="02040503050406030204" pitchFamily="18" charset="0"/>
                                <a:ea typeface="Cambria Math" panose="02040503050406030204" pitchFamily="18" charset="0"/>
                              </a:rPr>
                              <m:t>𝑖</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𝑇</m:t>
                            </m:r>
                          </m:e>
                        </m:d>
                      </m:oMath>
                    </a14:m>
                    <a:endParaRPr lang="en-US" sz="1200" dirty="0"/>
                  </a:p>
                </p:txBody>
              </p:sp>
            </mc:Choice>
            <mc:Fallback xmlns="">
              <p:sp>
                <p:nvSpPr>
                  <p:cNvPr id="15" name="TextBox 14">
                    <a:extLst>
                      <a:ext uri="{FF2B5EF4-FFF2-40B4-BE49-F238E27FC236}">
                        <a16:creationId xmlns:a16="http://schemas.microsoft.com/office/drawing/2014/main" id="{6CA15028-54FB-8544-9DFE-506DF50B797C}"/>
                      </a:ext>
                    </a:extLst>
                  </p:cNvPr>
                  <p:cNvSpPr txBox="1">
                    <a:spLocks noRot="1" noChangeAspect="1" noMove="1" noResize="1" noEditPoints="1" noAdjustHandles="1" noChangeArrowheads="1" noChangeShapeType="1" noTextEdit="1"/>
                  </p:cNvSpPr>
                  <p:nvPr/>
                </p:nvSpPr>
                <p:spPr>
                  <a:xfrm>
                    <a:off x="222122" y="5105778"/>
                    <a:ext cx="4065087" cy="323294"/>
                  </a:xfrm>
                  <a:prstGeom prst="rect">
                    <a:avLst/>
                  </a:prstGeom>
                  <a:blipFill>
                    <a:blip r:embed="rId10"/>
                    <a:stretch>
                      <a:fillRect l="-935" t="-69231" b="-12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FD2AE34-0B33-8749-A567-93B75737AE17}"/>
                      </a:ext>
                    </a:extLst>
                  </p:cNvPr>
                  <p:cNvSpPr txBox="1"/>
                  <p:nvPr/>
                </p:nvSpPr>
                <p:spPr>
                  <a:xfrm>
                    <a:off x="222122" y="5539328"/>
                    <a:ext cx="4928001" cy="257443"/>
                  </a:xfrm>
                  <a:prstGeom prst="rect">
                    <a:avLst/>
                  </a:prstGeom>
                  <a:noFill/>
                </p:spPr>
                <p:txBody>
                  <a:bodyPr wrap="square" lIns="0" tIns="0" rIns="0" bIns="0"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𝑖𝑗</m:t>
                            </m:r>
                          </m:sub>
                        </m:sSub>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𝑇</m:t>
                            </m:r>
                          </m:e>
                        </m:d>
                        <m:r>
                          <a:rPr lang="en-US" sz="1200" b="0" i="1" smtClean="0">
                            <a:latin typeface="Cambria Math" panose="02040503050406030204" pitchFamily="18" charset="0"/>
                          </a:rPr>
                          <m:t>=1+</m:t>
                        </m:r>
                        <m:f>
                          <m:fPr>
                            <m:ctrlPr>
                              <a:rPr lang="en-US" sz="1200" b="0" i="1" smtClean="0">
                                <a:latin typeface="Cambria Math" panose="02040503050406030204" pitchFamily="18" charset="0"/>
                                <a:ea typeface="Cambria Math" panose="02040503050406030204" pitchFamily="18" charset="0"/>
                              </a:rPr>
                            </m:ctrlPr>
                          </m:fPr>
                          <m:num>
                            <m:sSub>
                              <m:sSubPr>
                                <m:ctrlPr>
                                  <a:rPr lang="en-US" sz="1200" b="0" i="1" smtClean="0">
                                    <a:solidFill>
                                      <a:schemeClr val="accent1"/>
                                    </a:solidFill>
                                    <a:latin typeface="Cambria Math" panose="02040503050406030204" pitchFamily="18" charset="0"/>
                                    <a:ea typeface="Cambria Math" panose="02040503050406030204" pitchFamily="18" charset="0"/>
                                  </a:rPr>
                                </m:ctrlPr>
                              </m:sSubPr>
                              <m:e>
                                <m:r>
                                  <a:rPr lang="en-US" sz="1200" b="0" i="1" smtClean="0">
                                    <a:solidFill>
                                      <a:schemeClr val="accent1"/>
                                    </a:solidFill>
                                    <a:latin typeface="Cambria Math" panose="02040503050406030204" pitchFamily="18" charset="0"/>
                                    <a:ea typeface="Cambria Math" panose="02040503050406030204" pitchFamily="18" charset="0"/>
                                  </a:rPr>
                                  <m:t>𝜏</m:t>
                                </m:r>
                              </m:e>
                              <m:sub>
                                <m:r>
                                  <a:rPr lang="en-US" sz="1200" b="0" i="1" smtClean="0">
                                    <a:solidFill>
                                      <a:schemeClr val="accent1"/>
                                    </a:solidFill>
                                    <a:latin typeface="Cambria Math" panose="02040503050406030204" pitchFamily="18" charset="0"/>
                                    <a:ea typeface="Cambria Math" panose="02040503050406030204" pitchFamily="18" charset="0"/>
                                  </a:rPr>
                                  <m:t>𝑖𝑗</m:t>
                                </m:r>
                              </m:sub>
                            </m:sSub>
                          </m:num>
                          <m:den>
                            <m:r>
                              <a:rPr lang="en-US" sz="1200" b="0" i="1" smtClean="0">
                                <a:latin typeface="Cambria Math" panose="02040503050406030204" pitchFamily="18" charset="0"/>
                                <a:ea typeface="Cambria Math" panose="02040503050406030204" pitchFamily="18" charset="0"/>
                              </a:rPr>
                              <m:t>𝑇</m:t>
                            </m:r>
                          </m:den>
                        </m:f>
                      </m:oMath>
                    </a14:m>
                    <a:r>
                      <a:rPr lang="en-US" sz="1200" dirty="0"/>
                      <a:t>, </a:t>
                    </a:r>
                    <a:r>
                      <a:rPr lang="en-US" sz="1200" dirty="0">
                        <a:latin typeface="Arial" panose="020B0604020202020204" pitchFamily="34" charset="0"/>
                        <a:cs typeface="Arial" panose="020B0604020202020204" pitchFamily="34" charset="0"/>
                      </a:rPr>
                      <a:t>where </a:t>
                    </a:r>
                    <a14:m>
                      <m:oMath xmlns:m="http://schemas.openxmlformats.org/officeDocument/2006/math">
                        <m:sSub>
                          <m:sSubPr>
                            <m:ctrlPr>
                              <a:rPr lang="en-US" sz="1200" b="0" i="1" smtClean="0">
                                <a:solidFill>
                                  <a:schemeClr val="accent1"/>
                                </a:solidFill>
                                <a:latin typeface="Cambria Math" panose="02040503050406030204" pitchFamily="18" charset="0"/>
                                <a:ea typeface="Cambria Math" panose="02040503050406030204" pitchFamily="18" charset="0"/>
                                <a:cs typeface="Arial" panose="020B0604020202020204" pitchFamily="34" charset="0"/>
                              </a:rPr>
                            </m:ctrlPr>
                          </m:sSubPr>
                          <m:e>
                            <m:r>
                              <a:rPr lang="en-US" sz="1200" i="1" smtClean="0">
                                <a:solidFill>
                                  <a:schemeClr val="accent1"/>
                                </a:solidFill>
                                <a:latin typeface="Cambria Math" panose="02040503050406030204" pitchFamily="18" charset="0"/>
                                <a:ea typeface="Cambria Math" panose="02040503050406030204" pitchFamily="18" charset="0"/>
                                <a:cs typeface="Arial" panose="020B0604020202020204" pitchFamily="34" charset="0"/>
                              </a:rPr>
                              <m:t>𝜏</m:t>
                            </m:r>
                          </m:e>
                          <m:sub>
                            <m:r>
                              <a:rPr lang="en-US" sz="1200" b="0" i="1" smtClean="0">
                                <a:solidFill>
                                  <a:schemeClr val="accent1"/>
                                </a:solidFill>
                                <a:latin typeface="Cambria Math" panose="02040503050406030204" pitchFamily="18" charset="0"/>
                                <a:ea typeface="Cambria Math" panose="02040503050406030204" pitchFamily="18" charset="0"/>
                                <a:cs typeface="Arial" panose="020B0604020202020204" pitchFamily="34" charset="0"/>
                              </a:rPr>
                              <m:t>𝑖𝑗</m:t>
                            </m:r>
                          </m:sub>
                        </m:sSub>
                        <m:r>
                          <a:rPr lang="en-US" sz="12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200" b="0" i="1" smtClean="0">
                                <a:solidFill>
                                  <a:schemeClr val="accent1"/>
                                </a:solidFill>
                                <a:latin typeface="Cambria Math" panose="02040503050406030204" pitchFamily="18" charset="0"/>
                                <a:ea typeface="Cambria Math" panose="02040503050406030204" pitchFamily="18" charset="0"/>
                                <a:cs typeface="Arial" panose="020B0604020202020204" pitchFamily="34" charset="0"/>
                              </a:rPr>
                            </m:ctrlPr>
                          </m:sSubPr>
                          <m:e>
                            <m:r>
                              <a:rPr lang="en-US" sz="1200" b="0" i="1" smtClean="0">
                                <a:solidFill>
                                  <a:schemeClr val="accent1"/>
                                </a:solidFill>
                                <a:latin typeface="Cambria Math" panose="02040503050406030204" pitchFamily="18" charset="0"/>
                                <a:ea typeface="Cambria Math" panose="02040503050406030204" pitchFamily="18" charset="0"/>
                                <a:cs typeface="Arial" panose="020B0604020202020204" pitchFamily="34" charset="0"/>
                              </a:rPr>
                              <m:t>𝜏</m:t>
                            </m:r>
                          </m:e>
                          <m:sub>
                            <m:r>
                              <a:rPr lang="en-US" sz="1200" b="0" i="1" smtClean="0">
                                <a:solidFill>
                                  <a:schemeClr val="accent1"/>
                                </a:solidFill>
                                <a:latin typeface="Cambria Math" panose="02040503050406030204" pitchFamily="18" charset="0"/>
                                <a:ea typeface="Cambria Math" panose="02040503050406030204" pitchFamily="18" charset="0"/>
                                <a:cs typeface="Arial" panose="020B0604020202020204" pitchFamily="34" charset="0"/>
                              </a:rPr>
                              <m:t>𝑗𝑖</m:t>
                            </m:r>
                          </m:sub>
                        </m:sSub>
                      </m:oMath>
                    </a14:m>
                    <a:r>
                      <a:rPr lang="en-US" sz="1200" dirty="0">
                        <a:latin typeface="Arial" panose="020B0604020202020204" pitchFamily="34" charset="0"/>
                        <a:cs typeface="Arial" panose="020B0604020202020204" pitchFamily="34" charset="0"/>
                      </a:rPr>
                      <a:t> and </a:t>
                    </a:r>
                    <a14:m>
                      <m:oMath xmlns:m="http://schemas.openxmlformats.org/officeDocument/2006/math">
                        <m:sSub>
                          <m:sSubPr>
                            <m:ctrlPr>
                              <a:rPr lang="en-US" sz="1200" b="0" i="1" smtClean="0">
                                <a:solidFill>
                                  <a:schemeClr val="accent1"/>
                                </a:solidFill>
                                <a:latin typeface="Cambria Math" panose="02040503050406030204" pitchFamily="18" charset="0"/>
                                <a:ea typeface="Cambria Math" panose="02040503050406030204" pitchFamily="18" charset="0"/>
                                <a:cs typeface="Arial" panose="020B0604020202020204" pitchFamily="34" charset="0"/>
                              </a:rPr>
                            </m:ctrlPr>
                          </m:sSubPr>
                          <m:e>
                            <m:r>
                              <a:rPr lang="en-US" sz="1200" i="1" smtClean="0">
                                <a:solidFill>
                                  <a:schemeClr val="accent1"/>
                                </a:solidFill>
                                <a:latin typeface="Cambria Math" panose="02040503050406030204" pitchFamily="18" charset="0"/>
                                <a:ea typeface="Cambria Math" panose="02040503050406030204" pitchFamily="18" charset="0"/>
                                <a:cs typeface="Arial" panose="020B0604020202020204" pitchFamily="34" charset="0"/>
                              </a:rPr>
                              <m:t>𝜏</m:t>
                            </m:r>
                          </m:e>
                          <m:sub>
                            <m:r>
                              <a:rPr lang="en-US" sz="1200" b="0" i="1" smtClean="0">
                                <a:solidFill>
                                  <a:schemeClr val="accent1"/>
                                </a:solidFill>
                                <a:latin typeface="Cambria Math" panose="02040503050406030204" pitchFamily="18" charset="0"/>
                                <a:ea typeface="Cambria Math" panose="02040503050406030204" pitchFamily="18" charset="0"/>
                                <a:cs typeface="Arial" panose="020B0604020202020204" pitchFamily="34" charset="0"/>
                              </a:rPr>
                              <m:t>𝑖𝑖</m:t>
                            </m:r>
                          </m:sub>
                        </m:sSub>
                        <m:r>
                          <a:rPr lang="en-US" sz="12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1200" dirty="0">
                      <a:latin typeface="Arial" panose="020B0604020202020204" pitchFamily="34" charset="0"/>
                      <a:cs typeface="Arial" panose="020B0604020202020204" pitchFamily="34" charset="0"/>
                    </a:endParaRPr>
                  </a:p>
                </p:txBody>
              </p:sp>
            </mc:Choice>
            <mc:Fallback xmlns="">
              <p:sp>
                <p:nvSpPr>
                  <p:cNvPr id="27" name="TextBox 26">
                    <a:extLst>
                      <a:ext uri="{FF2B5EF4-FFF2-40B4-BE49-F238E27FC236}">
                        <a16:creationId xmlns:a16="http://schemas.microsoft.com/office/drawing/2014/main" id="{8FD2AE34-0B33-8749-A567-93B75737AE17}"/>
                      </a:ext>
                    </a:extLst>
                  </p:cNvPr>
                  <p:cNvSpPr txBox="1">
                    <a:spLocks noRot="1" noChangeAspect="1" noMove="1" noResize="1" noEditPoints="1" noAdjustHandles="1" noChangeArrowheads="1" noChangeShapeType="1" noTextEdit="1"/>
                  </p:cNvSpPr>
                  <p:nvPr/>
                </p:nvSpPr>
                <p:spPr>
                  <a:xfrm>
                    <a:off x="222122" y="5539328"/>
                    <a:ext cx="4928001" cy="257443"/>
                  </a:xfrm>
                  <a:prstGeom prst="rect">
                    <a:avLst/>
                  </a:prstGeom>
                  <a:blipFill>
                    <a:blip r:embed="rId11"/>
                    <a:stretch>
                      <a:fillRect l="-1285" t="-454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0A46FDB-FE67-844C-A7DB-FB95592209A6}"/>
                      </a:ext>
                    </a:extLst>
                  </p:cNvPr>
                  <p:cNvSpPr txBox="1"/>
                  <p:nvPr/>
                </p:nvSpPr>
                <p:spPr>
                  <a:xfrm>
                    <a:off x="222122" y="5912435"/>
                    <a:ext cx="2042547" cy="325538"/>
                  </a:xfrm>
                  <a:prstGeom prst="rect">
                    <a:avLst/>
                  </a:prstGeom>
                  <a:noFill/>
                </p:spPr>
                <p:txBody>
                  <a:bodyPr wrap="none" lIns="0" tIns="0" rIns="0" bIns="0" rtlCol="0">
                    <a:spAutoFit/>
                  </a:bodyPr>
                  <a:lstStyle/>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𝑖𝑗</m:t>
                                </m:r>
                              </m:sub>
                            </m:sSub>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𝑗𝑖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um>
                          <m:den>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𝑗𝑖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𝑖𝑗</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den>
                        </m:f>
                      </m:oMath>
                    </a14:m>
                    <a:r>
                      <a:rPr lang="en-US" sz="1200" dirty="0"/>
                      <a:t>, where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𝑖𝑖</m:t>
                            </m:r>
                          </m:sub>
                        </m:sSub>
                        <m:r>
                          <a:rPr lang="en-US" sz="1200" b="0" i="1" smtClean="0">
                            <a:latin typeface="Cambria Math" panose="02040503050406030204" pitchFamily="18" charset="0"/>
                          </a:rPr>
                          <m:t>=0</m:t>
                        </m:r>
                      </m:oMath>
                    </a14:m>
                    <a:endParaRPr lang="en-US" sz="1200" dirty="0"/>
                  </a:p>
                </p:txBody>
              </p:sp>
            </mc:Choice>
            <mc:Fallback xmlns="">
              <p:sp>
                <p:nvSpPr>
                  <p:cNvPr id="28" name="TextBox 27">
                    <a:extLst>
                      <a:ext uri="{FF2B5EF4-FFF2-40B4-BE49-F238E27FC236}">
                        <a16:creationId xmlns:a16="http://schemas.microsoft.com/office/drawing/2014/main" id="{B0A46FDB-FE67-844C-A7DB-FB95592209A6}"/>
                      </a:ext>
                    </a:extLst>
                  </p:cNvPr>
                  <p:cNvSpPr txBox="1">
                    <a:spLocks noRot="1" noChangeAspect="1" noMove="1" noResize="1" noEditPoints="1" noAdjustHandles="1" noChangeArrowheads="1" noChangeShapeType="1" noTextEdit="1"/>
                  </p:cNvSpPr>
                  <p:nvPr/>
                </p:nvSpPr>
                <p:spPr>
                  <a:xfrm>
                    <a:off x="222122" y="5912435"/>
                    <a:ext cx="2042547" cy="325538"/>
                  </a:xfrm>
                  <a:prstGeom prst="rect">
                    <a:avLst/>
                  </a:prstGeom>
                  <a:blipFill>
                    <a:blip r:embed="rId12"/>
                    <a:stretch>
                      <a:fillRect l="-2469" r="-1235" b="-15385"/>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D77825B2-BBB8-C84E-B0C2-96538EB9D298}"/>
                </a:ext>
              </a:extLst>
            </p:cNvPr>
            <p:cNvGrpSpPr/>
            <p:nvPr/>
          </p:nvGrpSpPr>
          <p:grpSpPr>
            <a:xfrm>
              <a:off x="3764436" y="3473110"/>
              <a:ext cx="4599676" cy="2836835"/>
              <a:chOff x="4074659" y="3238724"/>
              <a:chExt cx="4599676" cy="2836835"/>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8114816-3023-B143-8637-F91F77C869F2}"/>
                      </a:ext>
                    </a:extLst>
                  </p:cNvPr>
                  <p:cNvSpPr txBox="1"/>
                  <p:nvPr/>
                </p:nvSpPr>
                <p:spPr>
                  <a:xfrm>
                    <a:off x="4533137" y="3238724"/>
                    <a:ext cx="3879332" cy="286553"/>
                  </a:xfrm>
                  <a:prstGeom prst="rect">
                    <a:avLst/>
                  </a:prstGeom>
                  <a:noFill/>
                </p:spPr>
                <p:txBody>
                  <a:bodyPr wrap="none" lIns="0" tIns="0" rIns="0" bIns="0" rtlCol="0">
                    <a:spAutoFit/>
                  </a:bodyPr>
                  <a:lstStyle/>
                  <a:p>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2</m:t>
                            </m:r>
                          </m:den>
                        </m:f>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r>
                              <a:rPr lang="en-US" sz="1200" b="0" i="1" smtClean="0">
                                <a:latin typeface="Cambria Math" panose="02040503050406030204" pitchFamily="18" charset="0"/>
                              </a:rPr>
                              <m:t>=1</m:t>
                            </m:r>
                          </m:sub>
                          <m:sup>
                            <m:r>
                              <a:rPr lang="en-US" sz="1200" b="0" i="1" smtClean="0">
                                <a:latin typeface="Cambria Math" panose="02040503050406030204" pitchFamily="18" charset="0"/>
                              </a:rPr>
                              <m:t>𝑁</m:t>
                            </m:r>
                          </m:sup>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𝑗</m:t>
                                    </m:r>
                                  </m:sub>
                                </m:sSub>
                              </m:e>
                            </m:d>
                            <m:d>
                              <m:dPr>
                                <m:ctrlPr>
                                  <a:rPr lang="en-US" sz="1200" b="0" i="1" smtClean="0">
                                    <a:latin typeface="Cambria Math" panose="02040503050406030204" pitchFamily="18" charset="0"/>
                                  </a:rPr>
                                </m:ctrlPr>
                              </m:dPr>
                              <m:e>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𝑖𝑗</m:t>
                                    </m:r>
                                  </m:sub>
                                </m:sSub>
                              </m:e>
                            </m:d>
                            <m:d>
                              <m:dPr>
                                <m:ctrlPr>
                                  <a:rPr lang="en-US" sz="1200" b="0" i="1" smtClean="0">
                                    <a:latin typeface="Cambria Math" panose="02040503050406030204" pitchFamily="18" charset="0"/>
                                  </a:rPr>
                                </m:ctrlPr>
                              </m:dPr>
                              <m:e>
                                <m:r>
                                  <a:rPr lang="en-US" sz="1200" b="0" i="1" smtClean="0">
                                    <a:latin typeface="Cambria Math" panose="02040503050406030204" pitchFamily="18" charset="0"/>
                                  </a:rPr>
                                  <m:t>1−</m:t>
                                </m:r>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𝑚</m:t>
                                    </m:r>
                                  </m:e>
                                  <m:sub>
                                    <m:r>
                                      <a:rPr lang="en-US" sz="1200" b="0" i="1" smtClean="0">
                                        <a:solidFill>
                                          <a:schemeClr val="accent1"/>
                                        </a:solidFill>
                                        <a:latin typeface="Cambria Math" panose="02040503050406030204" pitchFamily="18" charset="0"/>
                                      </a:rPr>
                                      <m:t>𝑖𝑗</m:t>
                                    </m:r>
                                  </m:sub>
                                </m:sSub>
                              </m:e>
                            </m: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e>
                        </m:nary>
                      </m:oMath>
                    </a14:m>
                    <a:r>
                      <a:rPr lang="en-US" sz="1200" dirty="0"/>
                      <a:t>,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=0.125</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𝑅</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𝐶𝑖</m:t>
                                </m:r>
                              </m:sub>
                            </m:sSub>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𝐶𝑖</m:t>
                                </m:r>
                              </m:sub>
                            </m:sSub>
                          </m:den>
                        </m:f>
                      </m:oMath>
                    </a14:m>
                    <a:endParaRPr lang="en-US" sz="1200" dirty="0"/>
                  </a:p>
                </p:txBody>
              </p:sp>
            </mc:Choice>
            <mc:Fallback xmlns="">
              <p:sp>
                <p:nvSpPr>
                  <p:cNvPr id="30" name="TextBox 29">
                    <a:extLst>
                      <a:ext uri="{FF2B5EF4-FFF2-40B4-BE49-F238E27FC236}">
                        <a16:creationId xmlns:a16="http://schemas.microsoft.com/office/drawing/2014/main" id="{E8114816-3023-B143-8637-F91F77C869F2}"/>
                      </a:ext>
                    </a:extLst>
                  </p:cNvPr>
                  <p:cNvSpPr txBox="1">
                    <a:spLocks noRot="1" noChangeAspect="1" noMove="1" noResize="1" noEditPoints="1" noAdjustHandles="1" noChangeArrowheads="1" noChangeShapeType="1" noTextEdit="1"/>
                  </p:cNvSpPr>
                  <p:nvPr/>
                </p:nvSpPr>
                <p:spPr>
                  <a:xfrm>
                    <a:off x="4533137" y="3238724"/>
                    <a:ext cx="3879332" cy="286553"/>
                  </a:xfrm>
                  <a:prstGeom prst="rect">
                    <a:avLst/>
                  </a:prstGeom>
                  <a:blipFill>
                    <a:blip r:embed="rId13"/>
                    <a:stretch>
                      <a:fillRect l="-977" t="-95652" b="-143478"/>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B245BDB4-9359-CA49-8F96-D281F975513E}"/>
                  </a:ext>
                </a:extLst>
              </p:cNvPr>
              <p:cNvGrpSpPr/>
              <p:nvPr/>
            </p:nvGrpSpPr>
            <p:grpSpPr>
              <a:xfrm>
                <a:off x="4074659" y="3596029"/>
                <a:ext cx="4599676" cy="2479530"/>
                <a:chOff x="4065648" y="3590039"/>
                <a:chExt cx="4599676" cy="247953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279AF05-573C-D042-B17C-F6339D984824}"/>
                        </a:ext>
                      </a:extLst>
                    </p:cNvPr>
                    <p:cNvSpPr txBox="1"/>
                    <p:nvPr/>
                  </p:nvSpPr>
                  <p:spPr>
                    <a:xfrm>
                      <a:off x="4524126" y="3590039"/>
                      <a:ext cx="2442464" cy="396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𝑙𝑛</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𝜙</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𝑙𝑛</m:t>
                            </m:r>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𝑅𝑇</m:t>
                                </m:r>
                              </m:num>
                              <m:den>
                                <m:r>
                                  <a:rPr lang="en-US" sz="1200" b="0" i="1" smtClean="0">
                                    <a:latin typeface="Cambria Math" panose="02040503050406030204" pitchFamily="18" charset="0"/>
                                    <a:ea typeface="Cambria Math" panose="02040503050406030204" pitchFamily="18" charset="0"/>
                                  </a:rPr>
                                  <m:t>𝑃</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𝑉</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𝑏</m:t>
                                </m:r>
                                <m:r>
                                  <a:rPr lang="en-US" sz="1200" b="0" i="1" smtClean="0">
                                    <a:latin typeface="Cambria Math" panose="02040503050406030204" pitchFamily="18" charset="0"/>
                                    <a:ea typeface="Cambria Math" panose="02040503050406030204" pitchFamily="18" charset="0"/>
                                  </a:rPr>
                                  <m:t>)</m:t>
                                </m:r>
                              </m:den>
                            </m:f>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𝑏</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ea typeface="Cambria Math" panose="02040503050406030204" pitchFamily="18" charset="0"/>
                                  </a:rPr>
                                  <m:t>𝑉</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𝑏</m:t>
                                </m:r>
                              </m:den>
                            </m:f>
                            <m:r>
                              <a:rPr lang="en-US" sz="1200" b="0" i="1" smtClean="0">
                                <a:latin typeface="Cambria Math" panose="02040503050406030204" pitchFamily="18" charset="0"/>
                                <a:ea typeface="Cambria Math" panose="02040503050406030204" pitchFamily="18" charset="0"/>
                              </a:rPr>
                              <m:t>−</m:t>
                            </m:r>
                            <m:f>
                              <m:fPr>
                                <m:ctrlPr>
                                  <a:rPr lang="en-US" sz="1200" b="0" i="1" smtClean="0">
                                    <a:latin typeface="Cambria Math" panose="02040503050406030204" pitchFamily="18" charset="0"/>
                                    <a:ea typeface="Cambria Math" panose="02040503050406030204" pitchFamily="18" charset="0"/>
                                  </a:rPr>
                                </m:ctrlPr>
                              </m:fPr>
                              <m:num>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𝑎</m:t>
                                    </m:r>
                                  </m:e>
                                  <m:sub>
                                    <m:r>
                                      <a:rPr lang="en-US" sz="1200" b="0" i="1" smtClean="0">
                                        <a:latin typeface="Cambria Math" panose="02040503050406030204" pitchFamily="18" charset="0"/>
                                        <a:ea typeface="Cambria Math" panose="02040503050406030204" pitchFamily="18" charset="0"/>
                                      </a:rPr>
                                      <m:t>𝑖</m:t>
                                    </m:r>
                                  </m:sub>
                                  <m:sup>
                                    <m:r>
                                      <a:rPr lang="en-US" sz="1200" b="0" i="1" smtClean="0">
                                        <a:latin typeface="Cambria Math" panose="02040503050406030204" pitchFamily="18" charset="0"/>
                                        <a:ea typeface="Cambria Math" panose="02040503050406030204" pitchFamily="18" charset="0"/>
                                      </a:rPr>
                                      <m:t>′</m:t>
                                    </m:r>
                                  </m:sup>
                                </m:sSubSup>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𝑎</m:t>
                                </m:r>
                              </m:num>
                              <m:den>
                                <m:r>
                                  <a:rPr lang="en-US" sz="1200" b="0" i="1" smtClean="0">
                                    <a:latin typeface="Cambria Math" panose="02040503050406030204" pitchFamily="18" charset="0"/>
                                    <a:ea typeface="Cambria Math" panose="02040503050406030204" pitchFamily="18" charset="0"/>
                                  </a:rPr>
                                  <m:t>𝑉𝑅𝑇</m:t>
                                </m:r>
                              </m:den>
                            </m:f>
                          </m:oMath>
                        </m:oMathPara>
                      </a14:m>
                      <a:endParaRPr lang="en-US" sz="1200" dirty="0"/>
                    </a:p>
                  </p:txBody>
                </p:sp>
              </mc:Choice>
              <mc:Fallback xmlns="">
                <p:sp>
                  <p:nvSpPr>
                    <p:cNvPr id="21" name="TextBox 20">
                      <a:extLst>
                        <a:ext uri="{FF2B5EF4-FFF2-40B4-BE49-F238E27FC236}">
                          <a16:creationId xmlns:a16="http://schemas.microsoft.com/office/drawing/2014/main" id="{094CD8CB-85E8-C54F-863E-37C84965EABE}"/>
                        </a:ext>
                      </a:extLst>
                    </p:cNvPr>
                    <p:cNvSpPr txBox="1">
                      <a:spLocks noRot="1" noChangeAspect="1" noMove="1" noResize="1" noEditPoints="1" noAdjustHandles="1" noChangeArrowheads="1" noChangeShapeType="1" noTextEdit="1"/>
                    </p:cNvSpPr>
                    <p:nvPr/>
                  </p:nvSpPr>
                  <p:spPr>
                    <a:xfrm>
                      <a:off x="4524126" y="3590039"/>
                      <a:ext cx="2442464" cy="396583"/>
                    </a:xfrm>
                    <a:prstGeom prst="rect">
                      <a:avLst/>
                    </a:prstGeom>
                    <a:blipFill>
                      <a:blip r:embed="rId14"/>
                      <a:stretch>
                        <a:fillRect l="-518" r="-518"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B896AAB-1199-6048-829E-C2D69FCF36EA}"/>
                        </a:ext>
                      </a:extLst>
                    </p:cNvPr>
                    <p:cNvSpPr txBox="1"/>
                    <p:nvPr/>
                  </p:nvSpPr>
                  <p:spPr>
                    <a:xfrm>
                      <a:off x="4524126" y="4055180"/>
                      <a:ext cx="3644587" cy="540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m:t>
                                </m:r>
                              </m:sup>
                            </m:sSubSup>
                            <m:r>
                              <a:rPr lang="en-US" sz="1200" b="0" i="1" smtClean="0">
                                <a:latin typeface="Cambria Math" panose="02040503050406030204" pitchFamily="18" charset="0"/>
                              </a:rPr>
                              <m:t>=2</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𝑗</m:t>
                                </m:r>
                                <m:r>
                                  <a:rPr lang="en-US" sz="1200" b="0" i="1" smtClean="0">
                                    <a:latin typeface="Cambria Math" panose="02040503050406030204" pitchFamily="18" charset="0"/>
                                  </a:rPr>
                                  <m:t>=1</m:t>
                                </m:r>
                              </m:sub>
                              <m:sup>
                                <m:r>
                                  <a:rPr lang="en-US" sz="1200" b="0" i="1" smtClean="0">
                                    <a:latin typeface="Cambria Math" panose="02040503050406030204" pitchFamily="18" charset="0"/>
                                  </a:rPr>
                                  <m:t>𝑁</m:t>
                                </m:r>
                              </m:sup>
                              <m:e>
                                <m:rad>
                                  <m:radPr>
                                    <m:degHide m:val="on"/>
                                    <m:ctrlPr>
                                      <a:rPr lang="en-US" sz="1200" b="0" i="1" smtClean="0">
                                        <a:latin typeface="Cambria Math" panose="02040503050406030204" pitchFamily="18" charset="0"/>
                                      </a:rPr>
                                    </m:ctrlPr>
                                  </m:radPr>
                                  <m:deg/>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𝑗</m:t>
                                        </m:r>
                                      </m:sub>
                                    </m:sSub>
                                  </m:e>
                                </m:ra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𝑓</m:t>
                                    </m:r>
                                  </m:e>
                                  <m:sub>
                                    <m:r>
                                      <a:rPr lang="en-US" sz="1200" b="0" i="1" smtClean="0">
                                        <a:latin typeface="Cambria Math" panose="02040503050406030204" pitchFamily="18" charset="0"/>
                                      </a:rPr>
                                      <m:t>𝑖𝑗</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𝑖𝑗</m:t>
                                            </m:r>
                                          </m:sub>
                                        </m:sSub>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𝑗𝑖</m:t>
                                            </m:r>
                                          </m:sub>
                                        </m:sSub>
                                        <m:d>
                                          <m:dPr>
                                            <m:ctrlPr>
                                              <a:rPr lang="en-US" sz="1200" b="0" i="1" smtClean="0">
                                                <a:latin typeface="Cambria Math" panose="02040503050406030204" pitchFamily="18" charset="0"/>
                                              </a:rPr>
                                            </m:ctrlPr>
                                          </m:dPr>
                                          <m:e>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𝑖𝑗</m:t>
                                                </m:r>
                                              </m:sub>
                                            </m:sSub>
                                            <m:r>
                                              <a:rPr lang="en-US" sz="1200" b="0" i="1" smtClean="0">
                                                <a:latin typeface="Cambria Math" panose="02040503050406030204" pitchFamily="18" charset="0"/>
                                              </a:rPr>
                                              <m:t>−</m:t>
                                            </m:r>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𝑗𝑖</m:t>
                                                </m:r>
                                              </m:sub>
                                            </m:sSub>
                                          </m:e>
                                        </m: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num>
                                      <m:den>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𝑗𝑖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𝑖𝑗</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e>
                                            </m:d>
                                          </m:e>
                                          <m:sup>
                                            <m:r>
                                              <a:rPr lang="en-US" sz="1200" b="0" i="1" smtClean="0">
                                                <a:latin typeface="Cambria Math" panose="02040503050406030204" pitchFamily="18" charset="0"/>
                                              </a:rPr>
                                              <m:t>2</m:t>
                                            </m:r>
                                          </m:sup>
                                        </m:sSup>
                                      </m:den>
                                    </m:f>
                                  </m:e>
                                </m:d>
                                <m:r>
                                  <a:rPr lang="en-US" sz="1200" b="0" i="1" smtClean="0">
                                    <a:latin typeface="Cambria Math" panose="02040503050406030204" pitchFamily="18" charset="0"/>
                                  </a:rPr>
                                  <m:t>−</m:t>
                                </m:r>
                                <m:r>
                                  <a:rPr lang="en-US" sz="1200" b="0" i="1" smtClean="0">
                                    <a:latin typeface="Cambria Math" panose="02040503050406030204" pitchFamily="18" charset="0"/>
                                  </a:rPr>
                                  <m:t>𝑎</m:t>
                                </m:r>
                              </m:e>
                            </m:nary>
                            <m:r>
                              <a:rPr lang="en-US" sz="1200" b="0" i="1" smtClean="0">
                                <a:latin typeface="Cambria Math" panose="02040503050406030204" pitchFamily="18" charset="0"/>
                              </a:rPr>
                              <m:t> </m:t>
                            </m:r>
                          </m:oMath>
                        </m:oMathPara>
                      </a14:m>
                      <a:endParaRPr lang="en-US" sz="1200" dirty="0"/>
                    </a:p>
                  </p:txBody>
                </p:sp>
              </mc:Choice>
              <mc:Fallback xmlns="">
                <p:sp>
                  <p:nvSpPr>
                    <p:cNvPr id="39" name="TextBox 38">
                      <a:extLst>
                        <a:ext uri="{FF2B5EF4-FFF2-40B4-BE49-F238E27FC236}">
                          <a16:creationId xmlns:a16="http://schemas.microsoft.com/office/drawing/2014/main" id="{1B896AAB-1199-6048-829E-C2D69FCF36EA}"/>
                        </a:ext>
                      </a:extLst>
                    </p:cNvPr>
                    <p:cNvSpPr txBox="1">
                      <a:spLocks noRot="1" noChangeAspect="1" noMove="1" noResize="1" noEditPoints="1" noAdjustHandles="1" noChangeArrowheads="1" noChangeShapeType="1" noTextEdit="1"/>
                    </p:cNvSpPr>
                    <p:nvPr/>
                  </p:nvSpPr>
                  <p:spPr>
                    <a:xfrm>
                      <a:off x="4524126" y="4055180"/>
                      <a:ext cx="3644587" cy="540212"/>
                    </a:xfrm>
                    <a:prstGeom prst="rect">
                      <a:avLst/>
                    </a:prstGeom>
                    <a:blipFill>
                      <a:blip r:embed="rId15"/>
                      <a:stretch>
                        <a:fillRect l="-2778" t="-109302" r="-1042" b="-16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98ADC38-8878-FB47-8D47-371FA3F52644}"/>
                        </a:ext>
                      </a:extLst>
                    </p:cNvPr>
                    <p:cNvSpPr txBox="1"/>
                    <p:nvPr/>
                  </p:nvSpPr>
                  <p:spPr>
                    <a:xfrm>
                      <a:off x="4524126" y="4663927"/>
                      <a:ext cx="4141198" cy="5402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𝑏</m:t>
                                </m:r>
                              </m:e>
                              <m:sub>
                                <m:r>
                                  <a:rPr lang="en-US" sz="1200" b="0" i="1" smtClean="0">
                                    <a:latin typeface="Cambria Math" panose="02040503050406030204" pitchFamily="18" charset="0"/>
                                  </a:rPr>
                                  <m:t>𝑖</m:t>
                                </m:r>
                              </m:sub>
                              <m:sup>
                                <m:r>
                                  <a:rPr lang="en-US" sz="1200" b="0" i="1" smtClean="0">
                                    <a:latin typeface="Cambria Math" panose="02040503050406030204" pitchFamily="18" charset="0"/>
                                  </a:rPr>
                                  <m:t>′</m:t>
                                </m:r>
                              </m:sup>
                            </m:sSubSup>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𝑗</m:t>
                                </m:r>
                                <m:r>
                                  <a:rPr lang="en-US" sz="1200" b="0" i="1" smtClean="0">
                                    <a:latin typeface="Cambria Math" panose="02040503050406030204" pitchFamily="18" charset="0"/>
                                  </a:rPr>
                                  <m:t>=1</m:t>
                                </m:r>
                              </m:sub>
                              <m:sup>
                                <m:r>
                                  <a:rPr lang="en-US" sz="1200" b="0" i="1" smtClean="0">
                                    <a:latin typeface="Cambria Math" panose="02040503050406030204" pitchFamily="18" charset="0"/>
                                  </a:rPr>
                                  <m:t>𝑁</m:t>
                                </m:r>
                              </m:sup>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𝑗</m:t>
                                        </m:r>
                                      </m:sub>
                                    </m:sSub>
                                  </m:e>
                                </m:d>
                                <m:d>
                                  <m:dPr>
                                    <m:ctrlPr>
                                      <a:rPr lang="en-US" sz="1200" b="0" i="1" smtClean="0">
                                        <a:latin typeface="Cambria Math" panose="02040503050406030204" pitchFamily="18" charset="0"/>
                                      </a:rPr>
                                    </m:ctrlPr>
                                  </m:dPr>
                                  <m:e>
                                    <m:r>
                                      <a:rPr lang="en-US" sz="1200" b="0" i="1" smtClean="0">
                                        <a:latin typeface="Cambria Math" panose="02040503050406030204" pitchFamily="18" charset="0"/>
                                      </a:rPr>
                                      <m:t>1−</m:t>
                                    </m:r>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𝑚</m:t>
                                        </m:r>
                                      </m:e>
                                      <m:sub>
                                        <m:r>
                                          <a:rPr lang="en-US" sz="1200" b="0" i="1" smtClean="0">
                                            <a:solidFill>
                                              <a:schemeClr val="accent1"/>
                                            </a:solidFill>
                                            <a:latin typeface="Cambria Math" panose="02040503050406030204" pitchFamily="18" charset="0"/>
                                          </a:rPr>
                                          <m:t>𝑖𝑗</m:t>
                                        </m:r>
                                      </m:sub>
                                    </m:sSub>
                                  </m:e>
                                </m: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𝑖𝑗</m:t>
                                            </m:r>
                                          </m:sub>
                                        </m:sSub>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𝑗𝑖</m:t>
                                            </m:r>
                                          </m:sub>
                                        </m:sSub>
                                        <m:d>
                                          <m:dPr>
                                            <m:ctrlPr>
                                              <a:rPr lang="en-US" sz="1200" b="0" i="1" smtClean="0">
                                                <a:latin typeface="Cambria Math" panose="02040503050406030204" pitchFamily="18" charset="0"/>
                                              </a:rPr>
                                            </m:ctrlPr>
                                          </m:dPr>
                                          <m:e>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𝑖𝑗</m:t>
                                                </m:r>
                                              </m:sub>
                                            </m:sSub>
                                            <m:r>
                                              <a:rPr lang="en-US" sz="1200" b="0" i="1" smtClean="0">
                                                <a:latin typeface="Cambria Math" panose="02040503050406030204" pitchFamily="18" charset="0"/>
                                              </a:rPr>
                                              <m:t>−</m:t>
                                            </m:r>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𝑗𝑖</m:t>
                                                </m:r>
                                              </m:sub>
                                            </m:sSub>
                                          </m:e>
                                        </m: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num>
                                      <m:den>
                                        <m:sSup>
                                          <m:sSupPr>
                                            <m:ctrlPr>
                                              <a:rPr lang="en-US" sz="1200" b="0" i="1" smtClean="0">
                                                <a:latin typeface="Cambria Math" panose="02040503050406030204" pitchFamily="18" charset="0"/>
                                              </a:rPr>
                                            </m:ctrlPr>
                                          </m:sSupPr>
                                          <m:e>
                                            <m:d>
                                              <m:dPr>
                                                <m:ctrlPr>
                                                  <a:rPr lang="en-US" sz="1200" b="0" i="1" smtClean="0">
                                                    <a:latin typeface="Cambria Math" panose="02040503050406030204" pitchFamily="18" charset="0"/>
                                                  </a:rPr>
                                                </m:ctrlPr>
                                              </m:dPr>
                                              <m:e>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𝑗𝑖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sSub>
                                                  <m:sSubPr>
                                                    <m:ctrlPr>
                                                      <a:rPr lang="en-US" sz="1200" b="0" i="1" smtClean="0">
                                                        <a:solidFill>
                                                          <a:schemeClr val="accent1"/>
                                                        </a:solidFill>
                                                        <a:latin typeface="Cambria Math" panose="02040503050406030204" pitchFamily="18" charset="0"/>
                                                      </a:rPr>
                                                    </m:ctrlPr>
                                                  </m:sSubPr>
                                                  <m:e>
                                                    <m:r>
                                                      <a:rPr lang="en-US" sz="1200" b="0" i="1" smtClean="0">
                                                        <a:solidFill>
                                                          <a:schemeClr val="accent1"/>
                                                        </a:solidFill>
                                                        <a:latin typeface="Cambria Math" panose="02040503050406030204" pitchFamily="18" charset="0"/>
                                                      </a:rPr>
                                                      <m:t>𝑙</m:t>
                                                    </m:r>
                                                  </m:e>
                                                  <m:sub>
                                                    <m:r>
                                                      <a:rPr lang="en-US" sz="1200" b="0" i="1" smtClean="0">
                                                        <a:solidFill>
                                                          <a:schemeClr val="accent1"/>
                                                        </a:solidFill>
                                                        <a:latin typeface="Cambria Math" panose="02040503050406030204" pitchFamily="18" charset="0"/>
                                                      </a:rPr>
                                                      <m:t>𝑖𝑗</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e>
                                            </m:d>
                                          </m:e>
                                          <m:sup>
                                            <m:r>
                                              <a:rPr lang="en-US" sz="1200" b="0" i="1" smtClean="0">
                                                <a:latin typeface="Cambria Math" panose="02040503050406030204" pitchFamily="18" charset="0"/>
                                              </a:rPr>
                                              <m:t>2</m:t>
                                            </m:r>
                                          </m:sup>
                                        </m:sSup>
                                      </m:den>
                                    </m:f>
                                  </m:e>
                                </m:d>
                                <m:r>
                                  <a:rPr lang="en-US" sz="1200" b="0" i="1" smtClean="0">
                                    <a:latin typeface="Cambria Math" panose="02040503050406030204" pitchFamily="18" charset="0"/>
                                  </a:rPr>
                                  <m:t>−</m:t>
                                </m:r>
                                <m:r>
                                  <a:rPr lang="en-US" sz="1200" b="0" i="1" smtClean="0">
                                    <a:latin typeface="Cambria Math" panose="02040503050406030204" pitchFamily="18" charset="0"/>
                                  </a:rPr>
                                  <m:t>𝑏</m:t>
                                </m:r>
                              </m:e>
                            </m:nary>
                          </m:oMath>
                        </m:oMathPara>
                      </a14:m>
                      <a:endParaRPr lang="en-US" sz="1200" dirty="0"/>
                    </a:p>
                  </p:txBody>
                </p:sp>
              </mc:Choice>
              <mc:Fallback xmlns="">
                <p:sp>
                  <p:nvSpPr>
                    <p:cNvPr id="40" name="TextBox 39">
                      <a:extLst>
                        <a:ext uri="{FF2B5EF4-FFF2-40B4-BE49-F238E27FC236}">
                          <a16:creationId xmlns:a16="http://schemas.microsoft.com/office/drawing/2014/main" id="{A98ADC38-8878-FB47-8D47-371FA3F52644}"/>
                        </a:ext>
                      </a:extLst>
                    </p:cNvPr>
                    <p:cNvSpPr txBox="1">
                      <a:spLocks noRot="1" noChangeAspect="1" noMove="1" noResize="1" noEditPoints="1" noAdjustHandles="1" noChangeArrowheads="1" noChangeShapeType="1" noTextEdit="1"/>
                    </p:cNvSpPr>
                    <p:nvPr/>
                  </p:nvSpPr>
                  <p:spPr>
                    <a:xfrm>
                      <a:off x="4524126" y="4663927"/>
                      <a:ext cx="4141198" cy="540212"/>
                    </a:xfrm>
                    <a:prstGeom prst="rect">
                      <a:avLst/>
                    </a:prstGeom>
                    <a:blipFill>
                      <a:blip r:embed="rId16"/>
                      <a:stretch>
                        <a:fillRect l="-4893" t="-104545" r="-306" b="-16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23A1991-6D19-8C4A-B556-292AA03D3BE8}"/>
                        </a:ext>
                      </a:extLst>
                    </p:cNvPr>
                    <p:cNvSpPr txBox="1"/>
                    <p:nvPr/>
                  </p:nvSpPr>
                  <p:spPr>
                    <a:xfrm>
                      <a:off x="4524126" y="5369843"/>
                      <a:ext cx="121603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ea typeface="Cambria Math" panose="02040503050406030204" pitchFamily="18" charset="0"/>
                                  </a:rPr>
                                </m:ctrlPr>
                              </m:sSupPr>
                              <m:e>
                                <m:sSub>
                                  <m:sSubPr>
                                    <m:ctrlPr>
                                      <a:rPr lang="en-US" sz="1200" i="1">
                                        <a:latin typeface="Cambria Math" panose="02040503050406030204" pitchFamily="18" charset="0"/>
                                      </a:rPr>
                                    </m:ctrlPr>
                                  </m:sSubPr>
                                  <m:e>
                                    <m:r>
                                      <a:rPr lang="en-US" sz="1200" i="1">
                                        <a:latin typeface="Cambria Math" panose="02040503050406030204" pitchFamily="18" charset="0"/>
                                      </a:rPr>
                                      <m:t>(</m:t>
                                    </m:r>
                                    <m:r>
                                      <a:rPr lang="en-US" sz="1200" i="1">
                                        <a:latin typeface="Cambria Math" panose="02040503050406030204" pitchFamily="18" charset="0"/>
                                      </a:rPr>
                                      <m:t>𝑥</m:t>
                                    </m:r>
                                  </m:e>
                                  <m:sub>
                                    <m:r>
                                      <a:rPr lang="en-US" sz="1200" i="1">
                                        <a:latin typeface="Cambria Math" panose="02040503050406030204" pitchFamily="18" charset="0"/>
                                      </a:rPr>
                                      <m:t>𝑖</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i="1">
                                        <a:latin typeface="Cambria Math" panose="02040503050406030204" pitchFamily="18" charset="0"/>
                                        <a:ea typeface="Cambria Math" panose="02040503050406030204" pitchFamily="18" charset="0"/>
                                      </a:rPr>
                                      <m:t>𝑖</m:t>
                                    </m:r>
                                  </m:sub>
                                </m:sSub>
                                <m:r>
                                  <a:rPr lang="en-US" sz="1200" i="1">
                                    <a:latin typeface="Cambria Math" panose="02040503050406030204" pitchFamily="18" charset="0"/>
                                    <a:ea typeface="Cambria Math" panose="02040503050406030204" pitchFamily="18" charset="0"/>
                                  </a:rPr>
                                  <m:t>)</m:t>
                                </m:r>
                              </m:e>
                              <m:sup>
                                <m:r>
                                  <a:rPr lang="en-US" sz="1200" b="0" i="1" smtClean="0">
                                    <a:latin typeface="Cambria Math" panose="02040503050406030204" pitchFamily="18" charset="0"/>
                                    <a:ea typeface="Cambria Math" panose="02040503050406030204" pitchFamily="18" charset="0"/>
                                  </a:rPr>
                                  <m:t>𝐼</m:t>
                                </m:r>
                              </m:sup>
                            </m:sSup>
                            <m:r>
                              <a:rPr lang="en-US" sz="1200" b="0" i="1" smtClean="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sSub>
                                  <m:sSubPr>
                                    <m:ctrlPr>
                                      <a:rPr lang="en-US" sz="1200" i="1">
                                        <a:latin typeface="Cambria Math" panose="02040503050406030204" pitchFamily="18" charset="0"/>
                                      </a:rPr>
                                    </m:ctrlPr>
                                  </m:sSubPr>
                                  <m:e>
                                    <m:r>
                                      <a:rPr lang="en-US" sz="1200" i="1">
                                        <a:latin typeface="Cambria Math" panose="02040503050406030204" pitchFamily="18" charset="0"/>
                                      </a:rPr>
                                      <m:t>(</m:t>
                                    </m:r>
                                    <m:r>
                                      <a:rPr lang="en-US" sz="1200" i="1">
                                        <a:latin typeface="Cambria Math" panose="02040503050406030204" pitchFamily="18" charset="0"/>
                                      </a:rPr>
                                      <m:t>𝑥</m:t>
                                    </m:r>
                                  </m:e>
                                  <m:sub>
                                    <m:r>
                                      <a:rPr lang="en-US" sz="1200" i="1">
                                        <a:latin typeface="Cambria Math" panose="02040503050406030204" pitchFamily="18" charset="0"/>
                                      </a:rPr>
                                      <m:t>𝑖</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𝜙</m:t>
                                    </m:r>
                                  </m:e>
                                  <m:sub>
                                    <m:r>
                                      <a:rPr lang="en-US" sz="1200" i="1">
                                        <a:latin typeface="Cambria Math" panose="02040503050406030204" pitchFamily="18" charset="0"/>
                                        <a:ea typeface="Cambria Math" panose="02040503050406030204" pitchFamily="18" charset="0"/>
                                      </a:rPr>
                                      <m:t>𝑖</m:t>
                                    </m:r>
                                  </m:sub>
                                </m:sSub>
                                <m:r>
                                  <a:rPr lang="en-US" sz="1200" i="1">
                                    <a:latin typeface="Cambria Math" panose="02040503050406030204" pitchFamily="18" charset="0"/>
                                    <a:ea typeface="Cambria Math" panose="02040503050406030204" pitchFamily="18" charset="0"/>
                                  </a:rPr>
                                  <m:t>)</m:t>
                                </m:r>
                              </m:e>
                              <m:sup>
                                <m:r>
                                  <a:rPr lang="en-US" sz="1200" i="1">
                                    <a:latin typeface="Cambria Math" panose="02040503050406030204" pitchFamily="18" charset="0"/>
                                    <a:ea typeface="Cambria Math" panose="02040503050406030204" pitchFamily="18" charset="0"/>
                                  </a:rPr>
                                  <m:t>𝐼</m:t>
                                </m:r>
                                <m:r>
                                  <a:rPr lang="en-US" sz="1200" b="0" i="1" smtClean="0">
                                    <a:latin typeface="Cambria Math" panose="02040503050406030204" pitchFamily="18" charset="0"/>
                                    <a:ea typeface="Cambria Math" panose="02040503050406030204" pitchFamily="18" charset="0"/>
                                  </a:rPr>
                                  <m:t>𝐼</m:t>
                                </m:r>
                              </m:sup>
                            </m:sSup>
                          </m:oMath>
                        </m:oMathPara>
                      </a14:m>
                      <a:endParaRPr lang="en-US" sz="1200" dirty="0"/>
                    </a:p>
                  </p:txBody>
                </p:sp>
              </mc:Choice>
              <mc:Fallback xmlns="">
                <p:sp>
                  <p:nvSpPr>
                    <p:cNvPr id="24" name="TextBox 23">
                      <a:extLst>
                        <a:ext uri="{FF2B5EF4-FFF2-40B4-BE49-F238E27FC236}">
                          <a16:creationId xmlns:a16="http://schemas.microsoft.com/office/drawing/2014/main" id="{D4619544-E2B9-8248-8C10-2287F9DBB5A7}"/>
                        </a:ext>
                      </a:extLst>
                    </p:cNvPr>
                    <p:cNvSpPr txBox="1">
                      <a:spLocks noRot="1" noChangeAspect="1" noMove="1" noResize="1" noEditPoints="1" noAdjustHandles="1" noChangeArrowheads="1" noChangeShapeType="1" noTextEdit="1"/>
                    </p:cNvSpPr>
                    <p:nvPr/>
                  </p:nvSpPr>
                  <p:spPr>
                    <a:xfrm>
                      <a:off x="4524126" y="5369843"/>
                      <a:ext cx="1216038" cy="184666"/>
                    </a:xfrm>
                    <a:prstGeom prst="rect">
                      <a:avLst/>
                    </a:prstGeom>
                    <a:blipFill>
                      <a:blip r:embed="rId17"/>
                      <a:stretch>
                        <a:fillRect l="-309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1BF4B67-884C-C340-BE79-E4CC86E34DAC}"/>
                        </a:ext>
                      </a:extLst>
                    </p:cNvPr>
                    <p:cNvSpPr txBox="1"/>
                    <p:nvPr/>
                  </p:nvSpPr>
                  <p:spPr>
                    <a:xfrm>
                      <a:off x="4065648" y="5691580"/>
                      <a:ext cx="1778000" cy="3779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sz="120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𝑁</m:t>
                                </m:r>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e>
                            </m:nary>
                            <m:r>
                              <a:rPr lang="en-US" sz="1200" b="0" i="1" smtClean="0">
                                <a:latin typeface="Cambria Math" panose="02040503050406030204" pitchFamily="18" charset="0"/>
                              </a:rPr>
                              <m:t>=1</m:t>
                            </m:r>
                          </m:oMath>
                        </m:oMathPara>
                      </a14:m>
                      <a:endParaRPr lang="en-US" sz="1200" dirty="0"/>
                    </a:p>
                  </p:txBody>
                </p:sp>
              </mc:Choice>
              <mc:Fallback xmlns="">
                <p:sp>
                  <p:nvSpPr>
                    <p:cNvPr id="3" name="TextBox 2">
                      <a:extLst>
                        <a:ext uri="{FF2B5EF4-FFF2-40B4-BE49-F238E27FC236}">
                          <a16:creationId xmlns:a16="http://schemas.microsoft.com/office/drawing/2014/main" id="{062847B0-BE63-674B-88C7-F7751FE448A5}"/>
                        </a:ext>
                      </a:extLst>
                    </p:cNvPr>
                    <p:cNvSpPr txBox="1">
                      <a:spLocks noRot="1" noChangeAspect="1" noMove="1" noResize="1" noEditPoints="1" noAdjustHandles="1" noChangeArrowheads="1" noChangeShapeType="1" noTextEdit="1"/>
                    </p:cNvSpPr>
                    <p:nvPr/>
                  </p:nvSpPr>
                  <p:spPr>
                    <a:xfrm>
                      <a:off x="4065648" y="5691580"/>
                      <a:ext cx="1778000" cy="377989"/>
                    </a:xfrm>
                    <a:prstGeom prst="rect">
                      <a:avLst/>
                    </a:prstGeom>
                    <a:blipFill>
                      <a:blip r:embed="rId18"/>
                      <a:stretch>
                        <a:fillRect l="-4965" t="-173333" b="-263333"/>
                      </a:stretch>
                    </a:blipFill>
                  </p:spPr>
                  <p:txBody>
                    <a:bodyPr/>
                    <a:lstStyle/>
                    <a:p>
                      <a:r>
                        <a:rPr lang="en-US">
                          <a:noFill/>
                        </a:rPr>
                        <a:t> </a:t>
                      </a:r>
                    </a:p>
                  </p:txBody>
                </p:sp>
              </mc:Fallback>
            </mc:AlternateContent>
          </p:grpSp>
        </p:grpSp>
      </p:grpSp>
      <p:sp>
        <p:nvSpPr>
          <p:cNvPr id="37" name="TextBox 36">
            <a:extLst>
              <a:ext uri="{FF2B5EF4-FFF2-40B4-BE49-F238E27FC236}">
                <a16:creationId xmlns:a16="http://schemas.microsoft.com/office/drawing/2014/main" id="{3C434763-4FE5-C445-9E79-AB26C22F20EC}"/>
              </a:ext>
            </a:extLst>
          </p:cNvPr>
          <p:cNvSpPr txBox="1"/>
          <p:nvPr/>
        </p:nvSpPr>
        <p:spPr>
          <a:xfrm>
            <a:off x="7438241" y="5557075"/>
            <a:ext cx="4670933" cy="919401"/>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600" b="1" dirty="0"/>
              <a:t>Observations</a:t>
            </a:r>
          </a:p>
          <a:p>
            <a:pPr marL="285750" indent="-285750">
              <a:buFont typeface="Arial" panose="020B0604020202020204" pitchFamily="34" charset="0"/>
              <a:buChar char="•"/>
              <a:defRPr/>
            </a:pPr>
            <a:r>
              <a:rPr lang="en-US" sz="1600" dirty="0"/>
              <a:t>5-9 fitted parameters</a:t>
            </a:r>
          </a:p>
          <a:p>
            <a:pPr marL="285750" indent="-285750">
              <a:buFont typeface="Arial" panose="020B0604020202020204" pitchFamily="34" charset="0"/>
              <a:buChar char="•"/>
              <a:defRPr/>
            </a:pPr>
            <a:r>
              <a:rPr lang="en-US" sz="1600" dirty="0"/>
              <a:t>Complicated refrigerant-lubricant mixing rules</a:t>
            </a:r>
          </a:p>
        </p:txBody>
      </p:sp>
    </p:spTree>
    <p:extLst>
      <p:ext uri="{BB962C8B-B14F-4D97-AF65-F5344CB8AC3E}">
        <p14:creationId xmlns:p14="http://schemas.microsoft.com/office/powerpoint/2010/main" val="341578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734E-1C3E-734B-BCD9-34F720C33F75}"/>
              </a:ext>
            </a:extLst>
          </p:cNvPr>
          <p:cNvSpPr>
            <a:spLocks noGrp="1"/>
          </p:cNvSpPr>
          <p:nvPr>
            <p:ph type="title"/>
          </p:nvPr>
        </p:nvSpPr>
        <p:spPr>
          <a:xfrm>
            <a:off x="0" y="4002"/>
            <a:ext cx="12192000" cy="787814"/>
          </a:xfrm>
        </p:spPr>
        <p:txBody>
          <a:bodyPr>
            <a:normAutofit/>
          </a:bodyPr>
          <a:lstStyle/>
          <a:p>
            <a:r>
              <a:rPr lang="en-US" b="0" dirty="0" err="1">
                <a:latin typeface="Arial" panose="020B0604020202020204" pitchFamily="34" charset="0"/>
                <a:cs typeface="Arial" panose="020B0604020202020204" pitchFamily="34" charset="0"/>
              </a:rPr>
              <a:t>vdW</a:t>
            </a:r>
            <a:r>
              <a:rPr lang="en-US" b="0" dirty="0">
                <a:latin typeface="Arial" panose="020B0604020202020204" pitchFamily="34" charset="0"/>
                <a:cs typeface="Arial" panose="020B0604020202020204" pitchFamily="34" charset="0"/>
              </a:rPr>
              <a:t> and </a:t>
            </a:r>
            <a:r>
              <a:rPr lang="en-US" dirty="0">
                <a:latin typeface="Arial" panose="020B0604020202020204" pitchFamily="34" charset="0"/>
                <a:cs typeface="Arial" panose="020B0604020202020204" pitchFamily="34" charset="0"/>
              </a:rPr>
              <a:t>PR</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EoS</a:t>
            </a:r>
            <a:r>
              <a:rPr lang="en-US" b="0" dirty="0">
                <a:latin typeface="Arial" panose="020B0604020202020204" pitchFamily="34" charset="0"/>
                <a:cs typeface="Arial" panose="020B0604020202020204" pitchFamily="34" charset="0"/>
              </a:rPr>
              <a:t>  provide good fits to the experimental data</a:t>
            </a:r>
          </a:p>
        </p:txBody>
      </p:sp>
      <p:sp>
        <p:nvSpPr>
          <p:cNvPr id="3" name="Slide Number Placeholder 2">
            <a:extLst>
              <a:ext uri="{FF2B5EF4-FFF2-40B4-BE49-F238E27FC236}">
                <a16:creationId xmlns:a16="http://schemas.microsoft.com/office/drawing/2014/main" id="{AFFF2EA1-F1E1-5F4F-89F4-3B487E8C7824}"/>
              </a:ext>
            </a:extLst>
          </p:cNvPr>
          <p:cNvSpPr>
            <a:spLocks noGrp="1"/>
          </p:cNvSpPr>
          <p:nvPr>
            <p:ph type="sldNum" sz="quarter" idx="12"/>
          </p:nvPr>
        </p:nvSpPr>
        <p:spPr/>
        <p:txBody>
          <a:bodyPr/>
          <a:lstStyle/>
          <a:p>
            <a:fld id="{1756F3D0-7E86-AC43-9E81-92FE9637AEC8}" type="slidenum">
              <a:rPr lang="en-US" smtClean="0"/>
              <a:t>8</a:t>
            </a:fld>
            <a:endParaRPr lang="en-US"/>
          </a:p>
        </p:txBody>
      </p:sp>
      <p:sp>
        <p:nvSpPr>
          <p:cNvPr id="14" name="TextBox 13">
            <a:extLst>
              <a:ext uri="{FF2B5EF4-FFF2-40B4-BE49-F238E27FC236}">
                <a16:creationId xmlns:a16="http://schemas.microsoft.com/office/drawing/2014/main" id="{1E2EC812-2E9B-AB4D-9B2A-F6B7808FE49D}"/>
              </a:ext>
            </a:extLst>
          </p:cNvPr>
          <p:cNvSpPr txBox="1"/>
          <p:nvPr/>
        </p:nvSpPr>
        <p:spPr>
          <a:xfrm>
            <a:off x="8505293" y="4784263"/>
            <a:ext cx="3667055" cy="954107"/>
          </a:xfrm>
          <a:prstGeom prst="rect">
            <a:avLst/>
          </a:prstGeom>
          <a:noFill/>
        </p:spPr>
        <p:txBody>
          <a:bodyPr wrap="square" rtlCol="0">
            <a:spAutoFit/>
          </a:bodyPr>
          <a:lstStyle/>
          <a:p>
            <a:pPr algn="ctr"/>
            <a:r>
              <a:rPr lang="en-US" sz="1400" dirty="0">
                <a:solidFill>
                  <a:srgbClr val="00FDFF"/>
                </a:solidFill>
              </a:rPr>
              <a:t>[</a:t>
            </a:r>
            <a:r>
              <a:rPr lang="en-US" sz="1400" dirty="0" err="1">
                <a:solidFill>
                  <a:srgbClr val="00FDFF"/>
                </a:solidFill>
              </a:rPr>
              <a:t>emim</a:t>
            </a:r>
            <a:r>
              <a:rPr lang="en-US" sz="1400" dirty="0">
                <a:solidFill>
                  <a:srgbClr val="00FDFF"/>
                </a:solidFill>
              </a:rPr>
              <a:t>][Cl] </a:t>
            </a:r>
            <a:r>
              <a:rPr lang="en-US" sz="1400" dirty="0"/>
              <a:t>[</a:t>
            </a:r>
            <a:r>
              <a:rPr lang="en-US" sz="1400" dirty="0" err="1"/>
              <a:t>hmim</a:t>
            </a:r>
            <a:r>
              <a:rPr lang="en-US" sz="1400" dirty="0"/>
              <a:t>][I] </a:t>
            </a:r>
            <a:r>
              <a:rPr lang="en-US" sz="1400" dirty="0">
                <a:solidFill>
                  <a:srgbClr val="FF0000"/>
                </a:solidFill>
              </a:rPr>
              <a:t>[</a:t>
            </a:r>
            <a:r>
              <a:rPr lang="en-US" sz="1400" dirty="0" err="1">
                <a:solidFill>
                  <a:srgbClr val="FF0000"/>
                </a:solidFill>
              </a:rPr>
              <a:t>hmim</a:t>
            </a:r>
            <a:r>
              <a:rPr lang="en-US" sz="1400" dirty="0">
                <a:solidFill>
                  <a:srgbClr val="FF0000"/>
                </a:solidFill>
              </a:rPr>
              <a:t>][Br] </a:t>
            </a:r>
            <a:r>
              <a:rPr lang="en-US" sz="1400" dirty="0">
                <a:solidFill>
                  <a:srgbClr val="00FA00"/>
                </a:solidFill>
              </a:rPr>
              <a:t>[</a:t>
            </a:r>
            <a:r>
              <a:rPr lang="en-US" sz="1400" dirty="0" err="1">
                <a:solidFill>
                  <a:srgbClr val="00FA00"/>
                </a:solidFill>
              </a:rPr>
              <a:t>pmim</a:t>
            </a:r>
            <a:r>
              <a:rPr lang="en-US" sz="1400" dirty="0">
                <a:solidFill>
                  <a:srgbClr val="00FA00"/>
                </a:solidFill>
              </a:rPr>
              <a:t>][Cl]</a:t>
            </a:r>
          </a:p>
          <a:p>
            <a:pPr algn="ctr"/>
            <a:r>
              <a:rPr lang="en-US" sz="1400" dirty="0">
                <a:solidFill>
                  <a:srgbClr val="0022F5"/>
                </a:solidFill>
              </a:rPr>
              <a:t>[</a:t>
            </a:r>
            <a:r>
              <a:rPr lang="en-US" sz="1400" dirty="0" err="1">
                <a:solidFill>
                  <a:srgbClr val="0022F5"/>
                </a:solidFill>
              </a:rPr>
              <a:t>bmim</a:t>
            </a:r>
            <a:r>
              <a:rPr lang="en-US" sz="1400" dirty="0">
                <a:solidFill>
                  <a:srgbClr val="0022F5"/>
                </a:solidFill>
              </a:rPr>
              <a:t>][Cl]</a:t>
            </a:r>
            <a:r>
              <a:rPr lang="en-US" sz="1400" dirty="0">
                <a:solidFill>
                  <a:srgbClr val="00FDFF"/>
                </a:solidFill>
              </a:rPr>
              <a:t> </a:t>
            </a:r>
            <a:r>
              <a:rPr lang="en-US" sz="1400" dirty="0">
                <a:solidFill>
                  <a:schemeClr val="accent4">
                    <a:lumMod val="60000"/>
                    <a:lumOff val="40000"/>
                  </a:schemeClr>
                </a:solidFill>
              </a:rPr>
              <a:t>[</a:t>
            </a:r>
            <a:r>
              <a:rPr lang="en-US" sz="1400" dirty="0" err="1">
                <a:solidFill>
                  <a:schemeClr val="accent4">
                    <a:lumMod val="60000"/>
                    <a:lumOff val="40000"/>
                  </a:schemeClr>
                </a:solidFill>
              </a:rPr>
              <a:t>hmim</a:t>
            </a:r>
            <a:r>
              <a:rPr lang="en-US" sz="1400" dirty="0">
                <a:solidFill>
                  <a:schemeClr val="accent4">
                    <a:lumMod val="60000"/>
                    <a:lumOff val="40000"/>
                  </a:schemeClr>
                </a:solidFill>
              </a:rPr>
              <a:t>][Cl] </a:t>
            </a:r>
            <a:r>
              <a:rPr lang="en-US" sz="1400" dirty="0">
                <a:solidFill>
                  <a:schemeClr val="bg2">
                    <a:lumMod val="75000"/>
                  </a:schemeClr>
                </a:solidFill>
              </a:rPr>
              <a:t>[P</a:t>
            </a:r>
            <a:r>
              <a:rPr lang="en-US" sz="1400" baseline="-25000" dirty="0">
                <a:solidFill>
                  <a:schemeClr val="bg2">
                    <a:lumMod val="75000"/>
                  </a:schemeClr>
                </a:solidFill>
              </a:rPr>
              <a:t>14,6,6,6</a:t>
            </a:r>
            <a:r>
              <a:rPr lang="en-US" sz="1400" dirty="0">
                <a:solidFill>
                  <a:schemeClr val="bg2">
                    <a:lumMod val="75000"/>
                  </a:schemeClr>
                </a:solidFill>
              </a:rPr>
              <a:t>][Cl]</a:t>
            </a:r>
          </a:p>
          <a:p>
            <a:pPr algn="ctr"/>
            <a:r>
              <a:rPr lang="en-US" sz="1400" dirty="0"/>
              <a:t>Points – experiments</a:t>
            </a:r>
          </a:p>
          <a:p>
            <a:pPr algn="ctr"/>
            <a:r>
              <a:rPr lang="en-US" sz="1400" dirty="0"/>
              <a:t>Lines – model fits</a:t>
            </a:r>
          </a:p>
        </p:txBody>
      </p:sp>
      <p:sp>
        <p:nvSpPr>
          <p:cNvPr id="48" name="Rectangle 47">
            <a:extLst>
              <a:ext uri="{FF2B5EF4-FFF2-40B4-BE49-F238E27FC236}">
                <a16:creationId xmlns:a16="http://schemas.microsoft.com/office/drawing/2014/main" id="{0C43D663-19EE-0A44-AE26-A90FAC80ACC5}"/>
              </a:ext>
            </a:extLst>
          </p:cNvPr>
          <p:cNvSpPr/>
          <p:nvPr/>
        </p:nvSpPr>
        <p:spPr>
          <a:xfrm>
            <a:off x="1352704" y="6611779"/>
            <a:ext cx="9528771" cy="246221"/>
          </a:xfrm>
          <a:prstGeom prst="rect">
            <a:avLst/>
          </a:prstGeom>
        </p:spPr>
        <p:txBody>
          <a:bodyPr wrap="square">
            <a:spAutoFit/>
          </a:bodyPr>
          <a:lstStyle/>
          <a:p>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Baca, K. Olsen, G. Matamoros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Valenciano</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L. Bennet, M. Haggard, D. </a:t>
            </a:r>
            <a:r>
              <a:rPr lang="en-US" sz="1000" b="1" dirty="0" err="1">
                <a:solidFill>
                  <a:srgbClr val="000000"/>
                </a:solidFill>
                <a:latin typeface="Arial" panose="020B0604020202020204" pitchFamily="34" charset="0"/>
                <a:ea typeface="Calibri" panose="020F0502020204030204" pitchFamily="34" charset="0"/>
                <a:cs typeface="Arial" panose="020B0604020202020204" pitchFamily="34" charset="0"/>
              </a:rPr>
              <a:t>Befort</a:t>
            </a:r>
            <a:r>
              <a:rPr lang="en-US" sz="1000" b="1" dirty="0">
                <a:solidFill>
                  <a:srgbClr val="000000"/>
                </a:solidFill>
                <a:latin typeface="Arial" panose="020B0604020202020204" pitchFamily="34" charset="0"/>
                <a:ea typeface="Calibri" panose="020F0502020204030204" pitchFamily="34" charset="0"/>
                <a:cs typeface="Arial" panose="020B0604020202020204" pitchFamily="34" charset="0"/>
              </a:rPr>
              <a:t>, B.</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Garciadiego</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A. Dowling, W.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Maginn</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E. </a:t>
            </a:r>
            <a:r>
              <a:rPr lang="en-US" sz="1000" dirty="0" err="1">
                <a:solidFill>
                  <a:srgbClr val="000000"/>
                </a:solidFill>
                <a:latin typeface="Arial" panose="020B0604020202020204" pitchFamily="34" charset="0"/>
                <a:ea typeface="Calibri" panose="020F0502020204030204" pitchFamily="34" charset="0"/>
                <a:cs typeface="Arial" panose="020B0604020202020204" pitchFamily="34" charset="0"/>
              </a:rPr>
              <a:t>Shiflett</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M. </a:t>
            </a:r>
            <a:r>
              <a:rPr lang="en-US" sz="1000" i="1" dirty="0" err="1">
                <a:solidFill>
                  <a:srgbClr val="000000"/>
                </a:solidFill>
                <a:latin typeface="Arial" panose="020B0604020202020204" pitchFamily="34" charset="0"/>
                <a:ea typeface="Calibri" panose="020F0502020204030204" pitchFamily="34" charset="0"/>
                <a:cs typeface="Arial" panose="020B0604020202020204" pitchFamily="34" charset="0"/>
              </a:rPr>
              <a:t>Sus</a:t>
            </a:r>
            <a:r>
              <a:rPr lang="en-US" sz="1000" i="1" dirty="0">
                <a:solidFill>
                  <a:srgbClr val="000000"/>
                </a:solidFill>
                <a:latin typeface="Arial" panose="020B0604020202020204" pitchFamily="34" charset="0"/>
                <a:ea typeface="Calibri" panose="020F0502020204030204" pitchFamily="34" charset="0"/>
                <a:cs typeface="Arial" panose="020B0604020202020204" pitchFamily="34" charset="0"/>
              </a:rPr>
              <a:t>. Chem. &amp; Engr. </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(2021)</a:t>
            </a:r>
          </a:p>
        </p:txBody>
      </p:sp>
      <p:sp>
        <p:nvSpPr>
          <p:cNvPr id="32" name="TextBox 31">
            <a:extLst>
              <a:ext uri="{FF2B5EF4-FFF2-40B4-BE49-F238E27FC236}">
                <a16:creationId xmlns:a16="http://schemas.microsoft.com/office/drawing/2014/main" id="{F096ED0B-0004-C94A-A7C2-6893B8AD3F6F}"/>
              </a:ext>
            </a:extLst>
          </p:cNvPr>
          <p:cNvSpPr txBox="1"/>
          <p:nvPr/>
        </p:nvSpPr>
        <p:spPr>
          <a:xfrm>
            <a:off x="8924925" y="1608565"/>
            <a:ext cx="3047494" cy="1464231"/>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600" b="1" dirty="0"/>
              <a:t>Observations</a:t>
            </a:r>
          </a:p>
          <a:p>
            <a:pPr marL="285750" indent="-285750">
              <a:buFont typeface="Arial" panose="020B0604020202020204" pitchFamily="34" charset="0"/>
              <a:buChar char="•"/>
              <a:defRPr/>
            </a:pPr>
            <a:r>
              <a:rPr lang="en-US" sz="1600" dirty="0"/>
              <a:t>1 parameter minimum</a:t>
            </a:r>
          </a:p>
          <a:p>
            <a:pPr marL="285750" indent="-285750">
              <a:buFont typeface="Arial" panose="020B0604020202020204" pitchFamily="34" charset="0"/>
              <a:buChar char="•"/>
              <a:defRPr/>
            </a:pPr>
            <a:r>
              <a:rPr lang="en-US" sz="1600" dirty="0"/>
              <a:t>Simple </a:t>
            </a:r>
            <a:r>
              <a:rPr lang="en-US" sz="1600" dirty="0" err="1"/>
              <a:t>vdW</a:t>
            </a:r>
            <a:r>
              <a:rPr lang="en-US" sz="1600" dirty="0"/>
              <a:t> mixing rules</a:t>
            </a:r>
          </a:p>
          <a:p>
            <a:pPr marL="285750" indent="-285750">
              <a:buFont typeface="Arial" panose="020B0604020202020204" pitchFamily="34" charset="0"/>
              <a:buChar char="•"/>
              <a:defRPr/>
            </a:pPr>
            <a:r>
              <a:rPr lang="en-US" sz="1600" dirty="0"/>
              <a:t>Similar goodness of fit to </a:t>
            </a:r>
            <a:r>
              <a:rPr lang="en-US" sz="1600" dirty="0" err="1"/>
              <a:t>vdW</a:t>
            </a:r>
            <a:r>
              <a:rPr lang="en-US" sz="1600" dirty="0"/>
              <a:t> </a:t>
            </a:r>
            <a:r>
              <a:rPr lang="en-US" sz="1600" dirty="0" err="1"/>
              <a:t>EoS</a:t>
            </a:r>
            <a:endParaRPr lang="en-US" sz="1600" dirty="0"/>
          </a:p>
        </p:txBody>
      </p:sp>
      <p:grpSp>
        <p:nvGrpSpPr>
          <p:cNvPr id="33" name="Group 32">
            <a:extLst>
              <a:ext uri="{FF2B5EF4-FFF2-40B4-BE49-F238E27FC236}">
                <a16:creationId xmlns:a16="http://schemas.microsoft.com/office/drawing/2014/main" id="{096CA033-5593-DA4F-A79E-796A090BC0A5}"/>
              </a:ext>
            </a:extLst>
          </p:cNvPr>
          <p:cNvGrpSpPr/>
          <p:nvPr/>
        </p:nvGrpSpPr>
        <p:grpSpPr>
          <a:xfrm>
            <a:off x="136841" y="735402"/>
            <a:ext cx="4877148" cy="3206640"/>
            <a:chOff x="-1442469" y="622698"/>
            <a:chExt cx="6863644" cy="3206640"/>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88EFD5-CED4-454E-946F-6C1C633CAEEB}"/>
                    </a:ext>
                  </a:extLst>
                </p:cNvPr>
                <p:cNvSpPr txBox="1"/>
                <p:nvPr/>
              </p:nvSpPr>
              <p:spPr>
                <a:xfrm>
                  <a:off x="-1236134" y="2960092"/>
                  <a:ext cx="3215851" cy="469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i="1">
                                <a:latin typeface="Cambria Math" panose="02040503050406030204" pitchFamily="18" charset="0"/>
                              </a:rPr>
                              <m:t>𝑚</m:t>
                            </m:r>
                          </m:sub>
                        </m:sSub>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m:rPr>
                                <m:brk m:alnAt="7"/>
                              </m:rPr>
                              <a:rPr lang="en-US" sz="1200" b="0" i="1" smtClean="0">
                                <a:latin typeface="Cambria Math" panose="02040503050406030204" pitchFamily="18" charset="0"/>
                              </a:rPr>
                              <m:t>𝑖</m:t>
                            </m:r>
                          </m:sub>
                          <m:sup/>
                          <m:e>
                            <m:nary>
                              <m:naryPr>
                                <m:chr m:val="∑"/>
                                <m:supHide m:val="on"/>
                                <m:ctrlPr>
                                  <a:rPr lang="en-US" sz="1200" b="0" i="1" smtClean="0">
                                    <a:latin typeface="Cambria Math" panose="02040503050406030204" pitchFamily="18" charset="0"/>
                                  </a:rPr>
                                </m:ctrlPr>
                              </m:naryPr>
                              <m:sub>
                                <m:r>
                                  <m:rPr>
                                    <m:brk m:alnAt="7"/>
                                  </m:rPr>
                                  <a:rPr lang="en-US" sz="1200" b="0" i="1" smtClean="0">
                                    <a:latin typeface="Cambria Math" panose="02040503050406030204" pitchFamily="18" charset="0"/>
                                  </a:rPr>
                                  <m:t>𝑗</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𝑗</m:t>
                                    </m:r>
                                  </m:sub>
                                </m:sSub>
                              </m:e>
                            </m:nary>
                            <m:rad>
                              <m:radPr>
                                <m:degHide m:val="on"/>
                                <m:ctrlPr>
                                  <a:rPr lang="en-US" sz="1200" i="1">
                                    <a:latin typeface="Cambria Math" panose="02040503050406030204" pitchFamily="18" charset="0"/>
                                  </a:rPr>
                                </m:ctrlPr>
                              </m:radPr>
                              <m:deg/>
                              <m:e>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𝑖</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𝑎</m:t>
                                    </m:r>
                                  </m:e>
                                  <m:sub>
                                    <m:r>
                                      <a:rPr lang="en-US" sz="1200" i="1">
                                        <a:latin typeface="Cambria Math" panose="02040503050406030204" pitchFamily="18" charset="0"/>
                                      </a:rPr>
                                      <m:t>𝑗</m:t>
                                    </m:r>
                                  </m:sub>
                                </m:sSub>
                              </m:e>
                            </m:rad>
                            <m:r>
                              <a:rPr lang="en-US" sz="1200" b="0" i="1" smtClean="0">
                                <a:latin typeface="Cambria Math" panose="02040503050406030204" pitchFamily="18" charset="0"/>
                              </a:rPr>
                              <m:t>(1−</m:t>
                            </m:r>
                            <m:sSub>
                              <m:sSubPr>
                                <m:ctrlPr>
                                  <a:rPr lang="en-US" sz="1200" b="1" i="1" smtClean="0">
                                    <a:solidFill>
                                      <a:schemeClr val="accent1"/>
                                    </a:solidFill>
                                    <a:latin typeface="Cambria Math" panose="02040503050406030204" pitchFamily="18" charset="0"/>
                                  </a:rPr>
                                </m:ctrlPr>
                              </m:sSubPr>
                              <m:e>
                                <m:r>
                                  <a:rPr lang="en-US" sz="1200" b="1" i="1" smtClean="0">
                                    <a:solidFill>
                                      <a:schemeClr val="accent1"/>
                                    </a:solidFill>
                                    <a:latin typeface="Cambria Math" panose="02040503050406030204" pitchFamily="18" charset="0"/>
                                  </a:rPr>
                                  <m:t>𝒌</m:t>
                                </m:r>
                              </m:e>
                              <m:sub>
                                <m:r>
                                  <a:rPr lang="en-US" sz="1200" b="1" i="1" smtClean="0">
                                    <a:solidFill>
                                      <a:schemeClr val="accent1"/>
                                    </a:solidFill>
                                    <a:latin typeface="Cambria Math" panose="02040503050406030204" pitchFamily="18" charset="0"/>
                                  </a:rPr>
                                  <m:t>𝒊𝒋</m:t>
                                </m:r>
                              </m:sub>
                            </m:sSub>
                            <m:r>
                              <a:rPr lang="en-US" sz="1200" b="0" i="1" smtClean="0">
                                <a:latin typeface="Cambria Math" panose="02040503050406030204" pitchFamily="18" charset="0"/>
                              </a:rPr>
                              <m:t>)</m:t>
                            </m:r>
                          </m:e>
                        </m:nary>
                      </m:oMath>
                    </m:oMathPara>
                  </a14:m>
                  <a:endParaRPr lang="en-US" sz="1200" dirty="0"/>
                </a:p>
              </p:txBody>
            </p:sp>
          </mc:Choice>
          <mc:Fallback xmlns="">
            <p:sp>
              <p:nvSpPr>
                <p:cNvPr id="34" name="TextBox 33">
                  <a:extLst>
                    <a:ext uri="{FF2B5EF4-FFF2-40B4-BE49-F238E27FC236}">
                      <a16:creationId xmlns:a16="http://schemas.microsoft.com/office/drawing/2014/main" id="{E388EFD5-CED4-454E-946F-6C1C633CAEEB}"/>
                    </a:ext>
                  </a:extLst>
                </p:cNvPr>
                <p:cNvSpPr txBox="1">
                  <a:spLocks noRot="1" noChangeAspect="1" noMove="1" noResize="1" noEditPoints="1" noAdjustHandles="1" noChangeArrowheads="1" noChangeShapeType="1" noTextEdit="1"/>
                </p:cNvSpPr>
                <p:nvPr/>
              </p:nvSpPr>
              <p:spPr>
                <a:xfrm>
                  <a:off x="-1236134" y="2960092"/>
                  <a:ext cx="3215851" cy="469039"/>
                </a:xfrm>
                <a:prstGeom prst="rect">
                  <a:avLst/>
                </a:prstGeom>
                <a:blipFill>
                  <a:blip r:embed="rId4"/>
                  <a:stretch>
                    <a:fillRect l="-3867" t="-136842" b="-18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DF86121-977B-834D-A3DE-BB772D71194D}"/>
                    </a:ext>
                  </a:extLst>
                </p:cNvPr>
                <p:cNvSpPr txBox="1"/>
                <p:nvPr/>
              </p:nvSpPr>
              <p:spPr>
                <a:xfrm>
                  <a:off x="-1236134" y="3487962"/>
                  <a:ext cx="1777999" cy="3413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𝑏</m:t>
                            </m:r>
                          </m:e>
                          <m:sub>
                            <m:r>
                              <a:rPr lang="en-US" sz="1200" i="1">
                                <a:latin typeface="Cambria Math" panose="02040503050406030204" pitchFamily="18" charset="0"/>
                              </a:rPr>
                              <m:t>𝑚</m:t>
                            </m:r>
                          </m:sub>
                        </m:sSub>
                        <m:r>
                          <a:rPr lang="en-US" sz="1200" b="0" i="1" smtClean="0">
                            <a:latin typeface="Cambria Math" panose="02040503050406030204" pitchFamily="18" charset="0"/>
                          </a:rPr>
                          <m:t>=</m:t>
                        </m:r>
                        <m:nary>
                          <m:naryPr>
                            <m:chr m:val="∑"/>
                            <m:limLoc m:val="subSup"/>
                            <m:supHide m:val="on"/>
                            <m:ctrlPr>
                              <a:rPr lang="en-US" sz="1200" i="1" smtClean="0">
                                <a:latin typeface="Cambria Math" panose="02040503050406030204" pitchFamily="18" charset="0"/>
                              </a:rPr>
                            </m:ctrlPr>
                          </m:naryPr>
                          <m:sub>
                            <m:r>
                              <m:rPr>
                                <m:brk m:alnAt="23"/>
                              </m:rPr>
                              <a:rPr lang="en-US" sz="1200" b="0" i="1" smtClean="0">
                                <a:latin typeface="Cambria Math" panose="02040503050406030204" pitchFamily="18" charset="0"/>
                              </a:rPr>
                              <m:t>𝑖</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𝑖</m:t>
                                </m:r>
                              </m:sub>
                            </m:sSub>
                          </m:e>
                        </m:nary>
                      </m:oMath>
                    </m:oMathPara>
                  </a14:m>
                  <a:endParaRPr lang="en-US" sz="1200" dirty="0"/>
                </a:p>
              </p:txBody>
            </p:sp>
          </mc:Choice>
          <mc:Fallback xmlns="">
            <p:sp>
              <p:nvSpPr>
                <p:cNvPr id="35" name="TextBox 34">
                  <a:extLst>
                    <a:ext uri="{FF2B5EF4-FFF2-40B4-BE49-F238E27FC236}">
                      <a16:creationId xmlns:a16="http://schemas.microsoft.com/office/drawing/2014/main" id="{7DF86121-977B-834D-A3DE-BB772D71194D}"/>
                    </a:ext>
                  </a:extLst>
                </p:cNvPr>
                <p:cNvSpPr txBox="1">
                  <a:spLocks noRot="1" noChangeAspect="1" noMove="1" noResize="1" noEditPoints="1" noAdjustHandles="1" noChangeArrowheads="1" noChangeShapeType="1" noTextEdit="1"/>
                </p:cNvSpPr>
                <p:nvPr/>
              </p:nvSpPr>
              <p:spPr>
                <a:xfrm>
                  <a:off x="-1236134" y="3487962"/>
                  <a:ext cx="1777999" cy="341376"/>
                </a:xfrm>
                <a:prstGeom prst="rect">
                  <a:avLst/>
                </a:prstGeom>
                <a:blipFill>
                  <a:blip r:embed="rId5"/>
                  <a:stretch>
                    <a:fillRect t="-203704" b="-292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8D61962-D192-C94A-9C38-EA44193E90DF}"/>
                    </a:ext>
                  </a:extLst>
                </p:cNvPr>
                <p:cNvSpPr txBox="1"/>
                <p:nvPr/>
              </p:nvSpPr>
              <p:spPr>
                <a:xfrm>
                  <a:off x="-1161310" y="622698"/>
                  <a:ext cx="2580256" cy="384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𝑅𝑇</m:t>
                            </m:r>
                          </m:num>
                          <m:den>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𝑏</m:t>
                            </m:r>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𝑎</m:t>
                            </m:r>
                            <m:r>
                              <a:rPr lang="en-US" sz="1200" b="0" i="1" smtClean="0">
                                <a:latin typeface="Cambria Math" panose="02040503050406030204" pitchFamily="18" charset="0"/>
                              </a:rPr>
                              <m:t>(</m:t>
                            </m:r>
                            <m:r>
                              <a:rPr lang="en-US" sz="1200" b="0" i="1" smtClean="0">
                                <a:latin typeface="Cambria Math" panose="02040503050406030204" pitchFamily="18" charset="0"/>
                              </a:rPr>
                              <m:t>𝑇</m:t>
                            </m:r>
                            <m:r>
                              <a:rPr lang="en-US" sz="1200" b="0" i="1" smtClean="0">
                                <a:latin typeface="Cambria Math" panose="02040503050406030204" pitchFamily="18" charset="0"/>
                              </a:rPr>
                              <m:t>)</m:t>
                            </m:r>
                          </m:num>
                          <m:den>
                            <m:r>
                              <a:rPr lang="en-US" sz="1200" b="0" i="1" smtClean="0">
                                <a:latin typeface="Cambria Math" panose="02040503050406030204" pitchFamily="18" charset="0"/>
                              </a:rPr>
                              <m:t>𝑉</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𝑏</m:t>
                                </m:r>
                              </m:e>
                            </m:d>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m:t>
                            </m:r>
                            <m:r>
                              <a:rPr lang="en-US" sz="1200" b="0" i="1" smtClean="0">
                                <a:latin typeface="Cambria Math" panose="02040503050406030204" pitchFamily="18" charset="0"/>
                              </a:rPr>
                              <m:t>𝑉</m:t>
                            </m:r>
                            <m:r>
                              <a:rPr lang="en-US" sz="1200" b="0" i="1" smtClean="0">
                                <a:latin typeface="Cambria Math" panose="02040503050406030204" pitchFamily="18" charset="0"/>
                              </a:rPr>
                              <m:t>−</m:t>
                            </m:r>
                            <m:r>
                              <a:rPr lang="en-US" sz="1200" b="0" i="1" smtClean="0">
                                <a:latin typeface="Cambria Math" panose="02040503050406030204" pitchFamily="18" charset="0"/>
                              </a:rPr>
                              <m:t>𝑏</m:t>
                            </m:r>
                            <m:r>
                              <a:rPr lang="en-US" sz="1200" b="0" i="1" smtClean="0">
                                <a:latin typeface="Cambria Math" panose="02040503050406030204" pitchFamily="18" charset="0"/>
                              </a:rPr>
                              <m:t>)</m:t>
                            </m:r>
                          </m:den>
                        </m:f>
                      </m:oMath>
                    </m:oMathPara>
                  </a14:m>
                  <a:endParaRPr lang="en-US" sz="1200" dirty="0"/>
                </a:p>
              </p:txBody>
            </p:sp>
          </mc:Choice>
          <mc:Fallback xmlns="">
            <p:sp>
              <p:nvSpPr>
                <p:cNvPr id="36" name="TextBox 35">
                  <a:extLst>
                    <a:ext uri="{FF2B5EF4-FFF2-40B4-BE49-F238E27FC236}">
                      <a16:creationId xmlns:a16="http://schemas.microsoft.com/office/drawing/2014/main" id="{C8D61962-D192-C94A-9C38-EA44193E90DF}"/>
                    </a:ext>
                  </a:extLst>
                </p:cNvPr>
                <p:cNvSpPr txBox="1">
                  <a:spLocks noRot="1" noChangeAspect="1" noMove="1" noResize="1" noEditPoints="1" noAdjustHandles="1" noChangeArrowheads="1" noChangeShapeType="1" noTextEdit="1"/>
                </p:cNvSpPr>
                <p:nvPr/>
              </p:nvSpPr>
              <p:spPr>
                <a:xfrm>
                  <a:off x="-1161310" y="622698"/>
                  <a:ext cx="2580256" cy="384464"/>
                </a:xfrm>
                <a:prstGeom prst="rect">
                  <a:avLst/>
                </a:prstGeom>
                <a:blipFill>
                  <a:blip r:embed="rId6"/>
                  <a:stretch>
                    <a:fillRect l="-2759" t="-3226" r="-23448"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A3AC072-88BD-4543-B760-93478709ADA9}"/>
                    </a:ext>
                  </a:extLst>
                </p:cNvPr>
                <p:cNvSpPr txBox="1"/>
                <p:nvPr/>
              </p:nvSpPr>
              <p:spPr>
                <a:xfrm>
                  <a:off x="-1442469" y="1164416"/>
                  <a:ext cx="3422186" cy="427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i="1">
                                <a:latin typeface="Cambria Math" panose="02040503050406030204" pitchFamily="18" charset="0"/>
                              </a:rPr>
                              <m:t>𝑎</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r>
                          <a:rPr lang="en-US" sz="1200" b="0" i="1" smtClean="0">
                            <a:latin typeface="Cambria Math" panose="02040503050406030204" pitchFamily="18" charset="0"/>
                          </a:rPr>
                          <m:t>𝑇</m:t>
                        </m:r>
                        <m:r>
                          <a:rPr lang="en-US" sz="1200" b="0" i="1" smtClean="0">
                            <a:latin typeface="Cambria Math" panose="02040503050406030204" pitchFamily="18" charset="0"/>
                          </a:rPr>
                          <m:t>)=0.421875</m:t>
                        </m:r>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𝑅</m:t>
                                </m:r>
                              </m:e>
                              <m:sup>
                                <m:r>
                                  <a:rPr lang="en-US" sz="1200" b="0" i="1" smtClean="0">
                                    <a:latin typeface="Cambria Math" panose="02040503050406030204" pitchFamily="18" charset="0"/>
                                  </a:rPr>
                                  <m:t>2</m:t>
                                </m:r>
                              </m:sup>
                            </m:sSup>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𝑇</m:t>
                                </m:r>
                              </m:e>
                              <m: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𝑖</m:t>
                                </m:r>
                              </m:sub>
                              <m:sup>
                                <m:r>
                                  <a:rPr lang="en-US" sz="1200" b="0" i="1" smtClean="0">
                                    <a:latin typeface="Cambria Math" panose="02040503050406030204" pitchFamily="18" charset="0"/>
                                  </a:rPr>
                                  <m:t>2</m:t>
                                </m:r>
                              </m:sup>
                            </m:sSubSup>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𝑖</m:t>
                                </m:r>
                              </m:sub>
                            </m:sSub>
                          </m:den>
                        </m:f>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𝑇</m:t>
                        </m:r>
                        <m:r>
                          <a:rPr lang="en-US" sz="1200" b="0" i="1" smtClean="0">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37" name="TextBox 36">
                  <a:extLst>
                    <a:ext uri="{FF2B5EF4-FFF2-40B4-BE49-F238E27FC236}">
                      <a16:creationId xmlns:a16="http://schemas.microsoft.com/office/drawing/2014/main" id="{9A3AC072-88BD-4543-B760-93478709ADA9}"/>
                    </a:ext>
                  </a:extLst>
                </p:cNvPr>
                <p:cNvSpPr txBox="1">
                  <a:spLocks noRot="1" noChangeAspect="1" noMove="1" noResize="1" noEditPoints="1" noAdjustHandles="1" noChangeArrowheads="1" noChangeShapeType="1" noTextEdit="1"/>
                </p:cNvSpPr>
                <p:nvPr/>
              </p:nvSpPr>
              <p:spPr>
                <a:xfrm>
                  <a:off x="-1442469" y="1164416"/>
                  <a:ext cx="3422186" cy="427040"/>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C4AAE0C-E708-9C43-BF1D-23CAE49F9BE2}"/>
                    </a:ext>
                  </a:extLst>
                </p:cNvPr>
                <p:cNvSpPr txBox="1"/>
                <p:nvPr/>
              </p:nvSpPr>
              <p:spPr>
                <a:xfrm>
                  <a:off x="-1113139" y="2468216"/>
                  <a:ext cx="1241957" cy="3911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𝑏</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=0.125</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𝑅</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𝑇</m:t>
                                </m:r>
                              </m:e>
                              <m: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𝑖</m:t>
                                </m:r>
                              </m:sub>
                            </m:sSub>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𝐶</m:t>
                                </m:r>
                                <m:r>
                                  <a:rPr lang="en-US" sz="1200" b="0" i="1" smtClean="0">
                                    <a:latin typeface="Cambria Math" panose="02040503050406030204" pitchFamily="18" charset="0"/>
                                  </a:rPr>
                                  <m:t>,</m:t>
                                </m:r>
                                <m:r>
                                  <a:rPr lang="en-US" sz="1200" b="0" i="1" smtClean="0">
                                    <a:latin typeface="Cambria Math" panose="02040503050406030204" pitchFamily="18" charset="0"/>
                                  </a:rPr>
                                  <m:t>𝑖</m:t>
                                </m:r>
                              </m:sub>
                            </m:sSub>
                          </m:den>
                        </m:f>
                      </m:oMath>
                    </m:oMathPara>
                  </a14:m>
                  <a:endParaRPr lang="en-US" sz="1200" dirty="0"/>
                </a:p>
              </p:txBody>
            </p:sp>
          </mc:Choice>
          <mc:Fallback xmlns="">
            <p:sp>
              <p:nvSpPr>
                <p:cNvPr id="46" name="TextBox 45">
                  <a:extLst>
                    <a:ext uri="{FF2B5EF4-FFF2-40B4-BE49-F238E27FC236}">
                      <a16:creationId xmlns:a16="http://schemas.microsoft.com/office/drawing/2014/main" id="{8C4AAE0C-E708-9C43-BF1D-23CAE49F9BE2}"/>
                    </a:ext>
                  </a:extLst>
                </p:cNvPr>
                <p:cNvSpPr txBox="1">
                  <a:spLocks noRot="1" noChangeAspect="1" noMove="1" noResize="1" noEditPoints="1" noAdjustHandles="1" noChangeArrowheads="1" noChangeShapeType="1" noTextEdit="1"/>
                </p:cNvSpPr>
                <p:nvPr/>
              </p:nvSpPr>
              <p:spPr>
                <a:xfrm>
                  <a:off x="-1113139" y="2468216"/>
                  <a:ext cx="1241957" cy="391133"/>
                </a:xfrm>
                <a:prstGeom prst="rect">
                  <a:avLst/>
                </a:prstGeom>
                <a:blipFill>
                  <a:blip r:embed="rId8"/>
                  <a:stretch>
                    <a:fillRect l="-5634" r="-19718"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D3F5F01-2EBB-9341-B074-3626E3494439}"/>
                    </a:ext>
                  </a:extLst>
                </p:cNvPr>
                <p:cNvSpPr txBox="1"/>
                <p:nvPr/>
              </p:nvSpPr>
              <p:spPr>
                <a:xfrm>
                  <a:off x="-1442469" y="1644204"/>
                  <a:ext cx="6863644" cy="6310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b="0" i="1" smtClean="0">
                                <a:latin typeface="Cambria Math" panose="02040503050406030204" pitchFamily="18" charset="0"/>
                                <a:ea typeface="Cambria Math" panose="02040503050406030204" pitchFamily="18" charset="0"/>
                              </a:rPr>
                              <m:t>𝑖</m:t>
                            </m:r>
                          </m:sub>
                        </m:sSub>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𝑇</m:t>
                            </m:r>
                          </m:e>
                        </m:d>
                        <m:r>
                          <a:rPr lang="en-US" sz="1200" b="0" i="1" smtClean="0">
                            <a:latin typeface="Cambria Math" panose="02040503050406030204" pitchFamily="18" charset="0"/>
                            <a:ea typeface="Cambria Math" panose="02040503050406030204" pitchFamily="18" charset="0"/>
                          </a:rPr>
                          <m:t>=</m:t>
                        </m:r>
                        <m:sSup>
                          <m:sSupPr>
                            <m:ctrlPr>
                              <a:rPr lang="en-US" sz="1200" b="0" i="1" smtClean="0">
                                <a:latin typeface="Cambria Math" panose="02040503050406030204" pitchFamily="18" charset="0"/>
                                <a:ea typeface="Cambria Math" panose="02040503050406030204" pitchFamily="18" charset="0"/>
                              </a:rPr>
                            </m:ctrlPr>
                          </m:sSupPr>
                          <m:e>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1−</m:t>
                                    </m:r>
                                    <m:sSup>
                                      <m:sSupPr>
                                        <m:ctrlPr>
                                          <a:rPr lang="en-US" sz="1200" b="0" i="1" smtClean="0">
                                            <a:latin typeface="Cambria Math" panose="02040503050406030204" pitchFamily="18" charset="0"/>
                                            <a:ea typeface="Cambria Math" panose="02040503050406030204" pitchFamily="18" charset="0"/>
                                          </a:rPr>
                                        </m:ctrlPr>
                                      </m:sSupPr>
                                      <m:e>
                                        <m:d>
                                          <m:dPr>
                                            <m:ctrlPr>
                                              <a:rPr lang="en-US" sz="1200" b="0" i="1" smtClean="0">
                                                <a:latin typeface="Cambria Math" panose="02040503050406030204" pitchFamily="18" charset="0"/>
                                                <a:ea typeface="Cambria Math" panose="02040503050406030204" pitchFamily="18" charset="0"/>
                                              </a:rPr>
                                            </m:ctrlPr>
                                          </m:dPr>
                                          <m:e>
                                            <m:f>
                                              <m:fPr>
                                                <m:ctrlPr>
                                                  <a:rPr lang="en-US" sz="1200" b="0" i="1" smtClean="0">
                                                    <a:latin typeface="Cambria Math" panose="02040503050406030204" pitchFamily="18" charset="0"/>
                                                    <a:ea typeface="Cambria Math" panose="02040503050406030204" pitchFamily="18" charset="0"/>
                                                  </a:rPr>
                                                </m:ctrlPr>
                                              </m:fPr>
                                              <m:num>
                                                <m:r>
                                                  <a:rPr lang="en-US" sz="1200" b="0" i="1" smtClean="0">
                                                    <a:latin typeface="Cambria Math" panose="02040503050406030204" pitchFamily="18" charset="0"/>
                                                    <a:ea typeface="Cambria Math" panose="02040503050406030204" pitchFamily="18" charset="0"/>
                                                  </a:rPr>
                                                  <m:t>𝑇</m:t>
                                                </m:r>
                                              </m:num>
                                              <m:den>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𝑇</m:t>
                                                    </m:r>
                                                  </m:e>
                                                  <m:sub>
                                                    <m:r>
                                                      <a:rPr lang="en-US" sz="1200" b="0" i="1" smtClean="0">
                                                        <a:latin typeface="Cambria Math" panose="02040503050406030204" pitchFamily="18" charset="0"/>
                                                        <a:ea typeface="Cambria Math" panose="02040503050406030204" pitchFamily="18" charset="0"/>
                                                      </a:rPr>
                                                      <m:t>𝐶</m:t>
                                                    </m:r>
                                                  </m:sub>
                                                </m:sSub>
                                              </m:den>
                                            </m:f>
                                          </m:e>
                                        </m:d>
                                      </m:e>
                                      <m:sup>
                                        <m:r>
                                          <a:rPr lang="en-US" sz="1200" b="0" i="1" smtClean="0">
                                            <a:latin typeface="Cambria Math" panose="02040503050406030204" pitchFamily="18" charset="0"/>
                                            <a:ea typeface="Cambria Math" panose="02040503050406030204" pitchFamily="18" charset="0"/>
                                          </a:rPr>
                                          <m:t>2</m:t>
                                        </m:r>
                                      </m:sup>
                                    </m:sSup>
                                  </m:e>
                                </m:d>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0.37464+1.54226</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𝑖</m:t>
                                        </m:r>
                                      </m:sub>
                                    </m:sSub>
                                    <m:r>
                                      <a:rPr lang="en-US" sz="1200" b="0" i="1" smtClean="0">
                                        <a:latin typeface="Cambria Math" panose="02040503050406030204" pitchFamily="18" charset="0"/>
                                        <a:ea typeface="Cambria Math" panose="02040503050406030204" pitchFamily="18" charset="0"/>
                                      </a:rPr>
                                      <m:t>−0.26992</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𝜔</m:t>
                                        </m:r>
                                      </m:e>
                                      <m:sub>
                                        <m:r>
                                          <a:rPr lang="en-US" sz="1200" b="0" i="1" smtClean="0">
                                            <a:latin typeface="Cambria Math" panose="02040503050406030204" pitchFamily="18" charset="0"/>
                                            <a:ea typeface="Cambria Math" panose="02040503050406030204" pitchFamily="18" charset="0"/>
                                          </a:rPr>
                                          <m:t>𝑖</m:t>
                                        </m:r>
                                      </m:sub>
                                      <m:sup>
                                        <m:r>
                                          <a:rPr lang="en-US" sz="1200" b="0" i="1" smtClean="0">
                                            <a:latin typeface="Cambria Math" panose="02040503050406030204" pitchFamily="18" charset="0"/>
                                            <a:ea typeface="Cambria Math" panose="02040503050406030204" pitchFamily="18" charset="0"/>
                                          </a:rPr>
                                          <m:t>2</m:t>
                                        </m:r>
                                      </m:sup>
                                    </m:sSubSup>
                                  </m:e>
                                </m:d>
                              </m:e>
                            </m:d>
                          </m:e>
                          <m:sup>
                            <m:r>
                              <a:rPr lang="en-US" sz="1200" b="0" i="1" smtClean="0">
                                <a:latin typeface="Cambria Math" panose="02040503050406030204" pitchFamily="18" charset="0"/>
                                <a:ea typeface="Cambria Math" panose="02040503050406030204" pitchFamily="18" charset="0"/>
                              </a:rPr>
                              <m:t>2</m:t>
                            </m:r>
                          </m:sup>
                        </m:sSup>
                      </m:oMath>
                    </m:oMathPara>
                  </a14:m>
                  <a:endParaRPr lang="en-US" sz="1200" dirty="0"/>
                </a:p>
              </p:txBody>
            </p:sp>
          </mc:Choice>
          <mc:Fallback xmlns="">
            <p:sp>
              <p:nvSpPr>
                <p:cNvPr id="47" name="TextBox 46">
                  <a:extLst>
                    <a:ext uri="{FF2B5EF4-FFF2-40B4-BE49-F238E27FC236}">
                      <a16:creationId xmlns:a16="http://schemas.microsoft.com/office/drawing/2014/main" id="{9D3F5F01-2EBB-9341-B074-3626E3494439}"/>
                    </a:ext>
                  </a:extLst>
                </p:cNvPr>
                <p:cNvSpPr txBox="1">
                  <a:spLocks noRot="1" noChangeAspect="1" noMove="1" noResize="1" noEditPoints="1" noAdjustHandles="1" noChangeArrowheads="1" noChangeShapeType="1" noTextEdit="1"/>
                </p:cNvSpPr>
                <p:nvPr/>
              </p:nvSpPr>
              <p:spPr>
                <a:xfrm>
                  <a:off x="-1442469" y="1644204"/>
                  <a:ext cx="6863644" cy="631007"/>
                </a:xfrm>
                <a:prstGeom prst="rect">
                  <a:avLst/>
                </a:prstGeom>
                <a:blipFill>
                  <a:blip r:embed="rId9"/>
                  <a:stretch>
                    <a:fillRect/>
                  </a:stretch>
                </a:blipFill>
              </p:spPr>
              <p:txBody>
                <a:bodyPr/>
                <a:lstStyle/>
                <a:p>
                  <a:r>
                    <a:rPr lang="en-US">
                      <a:noFill/>
                    </a:rPr>
                    <a:t> </a:t>
                  </a:r>
                </a:p>
              </p:txBody>
            </p:sp>
          </mc:Fallback>
        </mc:AlternateContent>
      </p:grpSp>
      <p:sp>
        <p:nvSpPr>
          <p:cNvPr id="6" name="Rectangle 2">
            <a:extLst>
              <a:ext uri="{FF2B5EF4-FFF2-40B4-BE49-F238E27FC236}">
                <a16:creationId xmlns:a16="http://schemas.microsoft.com/office/drawing/2014/main" id="{88267207-2A9E-F847-BBD3-44714FA65848}"/>
              </a:ext>
            </a:extLst>
          </p:cNvPr>
          <p:cNvSpPr>
            <a:spLocks noChangeArrowheads="1"/>
          </p:cNvSpPr>
          <p:nvPr/>
        </p:nvSpPr>
        <p:spPr bwMode="auto">
          <a:xfrm flipV="1">
            <a:off x="283458" y="2280569"/>
            <a:ext cx="71444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53F5F8B9-202E-7849-B819-E85BB9DDC9AC}"/>
              </a:ext>
            </a:extLst>
          </p:cNvPr>
          <p:cNvGraphicFramePr>
            <a:graphicFrameLocks noChangeAspect="1"/>
          </p:cNvGraphicFramePr>
          <p:nvPr>
            <p:extLst>
              <p:ext uri="{D42A27DB-BD31-4B8C-83A1-F6EECF244321}">
                <p14:modId xmlns:p14="http://schemas.microsoft.com/office/powerpoint/2010/main" val="1768856611"/>
              </p:ext>
            </p:extLst>
          </p:nvPr>
        </p:nvGraphicFramePr>
        <p:xfrm>
          <a:off x="2457111" y="4033363"/>
          <a:ext cx="2269864" cy="2351728"/>
        </p:xfrm>
        <a:graphic>
          <a:graphicData uri="http://schemas.openxmlformats.org/presentationml/2006/ole">
            <mc:AlternateContent xmlns:mc="http://schemas.openxmlformats.org/markup-compatibility/2006">
              <mc:Choice xmlns:v="urn:schemas-microsoft-com:vml" Requires="v">
                <p:oleObj spid="_x0000_s3443" r:id="rId10" imgW="5499100" imgH="5702300" progId="SigmaPlotGraphicObject.13">
                  <p:embed/>
                </p:oleObj>
              </mc:Choice>
              <mc:Fallback>
                <p:oleObj r:id="rId10" imgW="5499100" imgH="5702300" progId="SigmaPlotGraphicObject.13">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57111" y="4033363"/>
                        <a:ext cx="2269864" cy="2351728"/>
                      </a:xfrm>
                      <a:prstGeom prst="rect">
                        <a:avLst/>
                      </a:prstGeom>
                      <a:noFill/>
                    </p:spPr>
                  </p:pic>
                </p:oleObj>
              </mc:Fallback>
            </mc:AlternateContent>
          </a:graphicData>
        </a:graphic>
      </p:graphicFrame>
      <p:sp>
        <p:nvSpPr>
          <p:cNvPr id="8" name="Rectangle 4">
            <a:extLst>
              <a:ext uri="{FF2B5EF4-FFF2-40B4-BE49-F238E27FC236}">
                <a16:creationId xmlns:a16="http://schemas.microsoft.com/office/drawing/2014/main" id="{391BBAE6-40D8-5E41-B8AC-3F432188309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5DA3CE37-89B9-984F-B524-D34728295505}"/>
              </a:ext>
            </a:extLst>
          </p:cNvPr>
          <p:cNvGraphicFramePr>
            <a:graphicFrameLocks noChangeAspect="1"/>
          </p:cNvGraphicFramePr>
          <p:nvPr>
            <p:extLst>
              <p:ext uri="{D42A27DB-BD31-4B8C-83A1-F6EECF244321}">
                <p14:modId xmlns:p14="http://schemas.microsoft.com/office/powerpoint/2010/main" val="4052628227"/>
              </p:ext>
            </p:extLst>
          </p:nvPr>
        </p:nvGraphicFramePr>
        <p:xfrm>
          <a:off x="5448835" y="4064841"/>
          <a:ext cx="2334598" cy="2350008"/>
        </p:xfrm>
        <a:graphic>
          <a:graphicData uri="http://schemas.openxmlformats.org/presentationml/2006/ole">
            <mc:AlternateContent xmlns:mc="http://schemas.openxmlformats.org/markup-compatibility/2006">
              <mc:Choice xmlns:v="urn:schemas-microsoft-com:vml" Requires="v">
                <p:oleObj spid="_x0000_s3444" r:id="rId12" imgW="5499100" imgH="5702300" progId="SigmaPlotGraphicObject.13">
                  <p:embed/>
                </p:oleObj>
              </mc:Choice>
              <mc:Fallback>
                <p:oleObj r:id="rId12" imgW="5499100" imgH="5702300" progId="SigmaPlotGraphicObject.13">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48835" y="4064841"/>
                        <a:ext cx="2334598" cy="23500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36C10A4-690C-364D-8714-5346B319280E}"/>
                  </a:ext>
                </a:extLst>
              </p:cNvPr>
              <p:cNvSpPr txBox="1"/>
              <p:nvPr/>
            </p:nvSpPr>
            <p:spPr>
              <a:xfrm>
                <a:off x="5013989" y="729672"/>
                <a:ext cx="3491304" cy="3316485"/>
              </a:xfrm>
              <a:prstGeom prst="rect">
                <a:avLst/>
              </a:prstGeom>
              <a:noFill/>
              <a:ln>
                <a:solidFill>
                  <a:schemeClr val="tx1"/>
                </a:solidFill>
              </a:ln>
            </p:spPr>
            <p:txBody>
              <a:bodyPr wrap="square" rtlCol="0">
                <a:spAutoFit/>
              </a:bodyPr>
              <a:lstStyle/>
              <a:p>
                <a:pPr algn="ctr"/>
                <a:r>
                  <a:rPr lang="en-US" sz="1600" b="1" dirty="0"/>
                  <a:t>Optimization Problem</a:t>
                </a:r>
              </a:p>
              <a:p>
                <a:pPr algn="ctr"/>
                <a:endParaRPr lang="en-US" sz="1600" b="1" dirty="0"/>
              </a:p>
              <a:p>
                <a:pPr algn="ctr"/>
                <a:r>
                  <a:rPr lang="en-US" sz="1600" dirty="0"/>
                  <a:t>Min </a:t>
                </a:r>
                <a14:m>
                  <m:oMath xmlns:m="http://schemas.openxmlformats.org/officeDocument/2006/math">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m:rPr>
                                    <m:sty m:val="p"/>
                                  </m:rPr>
                                  <a:rPr lang="en-US" sz="1600" b="0" i="0" smtClean="0">
                                    <a:latin typeface="Cambria Math" panose="02040503050406030204" pitchFamily="18" charset="0"/>
                                  </a:rPr>
                                  <m:t>model</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m:rPr>
                                    <m:sty m:val="p"/>
                                  </m:rPr>
                                  <a:rPr lang="en-US" sz="1600" b="0" i="0" smtClean="0">
                                    <a:latin typeface="Cambria Math" panose="02040503050406030204" pitchFamily="18" charset="0"/>
                                  </a:rPr>
                                  <m:t>ex</m:t>
                                </m:r>
                              </m:sub>
                            </m:sSub>
                          </m:e>
                        </m:d>
                      </m:e>
                      <m:sup>
                        <m:r>
                          <a:rPr lang="en-US" sz="1600" b="0" i="1" smtClean="0">
                            <a:latin typeface="Cambria Math" panose="02040503050406030204" pitchFamily="18" charset="0"/>
                          </a:rPr>
                          <m:t>2</m:t>
                        </m:r>
                      </m:sup>
                    </m:sSup>
                  </m:oMath>
                </a14:m>
                <a:endParaRPr lang="en-US" sz="1600" dirty="0"/>
              </a:p>
              <a:p>
                <a:pPr algn="ctr"/>
                <a:endParaRPr lang="en-US" sz="1600" dirty="0"/>
              </a:p>
              <a:p>
                <a:pPr algn="ctr"/>
                <a:r>
                  <a:rPr lang="en-US" sz="1600" dirty="0" err="1"/>
                  <a:t>s.t.</a:t>
                </a:r>
                <a:r>
                  <a:rPr lang="en-US" sz="1600" dirty="0"/>
                  <a:t> Mass Balance</a:t>
                </a:r>
              </a:p>
              <a:p>
                <a:pPr algn="ctr"/>
                <a:r>
                  <a:rPr lang="en-US" sz="1600" dirty="0"/>
                  <a:t>             Thermodynamics</a:t>
                </a:r>
              </a:p>
              <a:p>
                <a:pPr algn="ctr"/>
                <a:endParaRPr lang="en-US" sz="1600" dirty="0"/>
              </a:p>
              <a:p>
                <a:pPr algn="ctr"/>
                <a:r>
                  <a:rPr lang="en-US" sz="1600" dirty="0"/>
                  <a:t>Decision Variables:</a:t>
                </a:r>
              </a:p>
              <a:p>
                <a:pPr algn="ctr"/>
                <a:r>
                  <a:rPr lang="en-US" sz="1600" dirty="0">
                    <a:solidFill>
                      <a:schemeClr val="accent1"/>
                    </a:solidFill>
                  </a:rPr>
                  <a:t>Binary interaction parameters (</a:t>
                </a:r>
                <a14:m>
                  <m:oMath xmlns:m="http://schemas.openxmlformats.org/officeDocument/2006/math">
                    <m:sSub>
                      <m:sSubPr>
                        <m:ctrlPr>
                          <a:rPr lang="en-US" sz="1600" b="1" i="1">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𝒌</m:t>
                        </m:r>
                      </m:e>
                      <m:sub>
                        <m:r>
                          <a:rPr lang="en-US" sz="1600" b="1" i="1">
                            <a:solidFill>
                              <a:schemeClr val="accent1"/>
                            </a:solidFill>
                            <a:latin typeface="Cambria Math" panose="02040503050406030204" pitchFamily="18" charset="0"/>
                          </a:rPr>
                          <m:t>𝒊𝒋</m:t>
                        </m:r>
                      </m:sub>
                    </m:sSub>
                  </m:oMath>
                </a14:m>
                <a:r>
                  <a:rPr lang="en-US" sz="1600" dirty="0">
                    <a:solidFill>
                      <a:schemeClr val="accent1"/>
                    </a:solidFill>
                  </a:rPr>
                  <a:t>)</a:t>
                </a:r>
              </a:p>
              <a:p>
                <a:pPr algn="ctr"/>
                <a:endParaRPr lang="en-US" sz="1600" dirty="0"/>
              </a:p>
              <a:p>
                <a:pPr algn="ctr"/>
                <a:r>
                  <a:rPr lang="en-US" sz="1600" dirty="0"/>
                  <a:t>Parameters:</a:t>
                </a:r>
              </a:p>
              <a:p>
                <a:pPr algn="ctr"/>
                <a:r>
                  <a:rPr lang="en-US" sz="1600" dirty="0"/>
                  <a:t>Temperature, Composition</a:t>
                </a:r>
              </a:p>
              <a:p>
                <a:pPr algn="ctr"/>
                <a:r>
                  <a:rPr lang="en-US" sz="1600" dirty="0"/>
                  <a:t>Critical Properties</a:t>
                </a:r>
              </a:p>
            </p:txBody>
          </p:sp>
        </mc:Choice>
        <mc:Fallback xmlns="">
          <p:sp>
            <p:nvSpPr>
              <p:cNvPr id="49" name="TextBox 48">
                <a:extLst>
                  <a:ext uri="{FF2B5EF4-FFF2-40B4-BE49-F238E27FC236}">
                    <a16:creationId xmlns:a16="http://schemas.microsoft.com/office/drawing/2014/main" id="{936C10A4-690C-364D-8714-5346B319280E}"/>
                  </a:ext>
                </a:extLst>
              </p:cNvPr>
              <p:cNvSpPr txBox="1">
                <a:spLocks noRot="1" noChangeAspect="1" noMove="1" noResize="1" noEditPoints="1" noAdjustHandles="1" noChangeArrowheads="1" noChangeShapeType="1" noTextEdit="1"/>
              </p:cNvSpPr>
              <p:nvPr/>
            </p:nvSpPr>
            <p:spPr>
              <a:xfrm>
                <a:off x="5013989" y="729672"/>
                <a:ext cx="3491304" cy="3316485"/>
              </a:xfrm>
              <a:prstGeom prst="rect">
                <a:avLst/>
              </a:prstGeom>
              <a:blipFill>
                <a:blip r:embed="rId14"/>
                <a:stretch>
                  <a:fillRect b="-75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128004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5FF5-1D52-1849-8298-5C97C5EE3193}"/>
              </a:ext>
            </a:extLst>
          </p:cNvPr>
          <p:cNvSpPr>
            <a:spLocks noGrp="1"/>
          </p:cNvSpPr>
          <p:nvPr>
            <p:ph type="title"/>
          </p:nvPr>
        </p:nvSpPr>
        <p:spPr>
          <a:xfrm>
            <a:off x="6146" y="10933"/>
            <a:ext cx="11980590" cy="787814"/>
          </a:xfrm>
        </p:spPr>
        <p:txBody>
          <a:bodyPr>
            <a:normAutofit fontScale="90000"/>
          </a:bodyPr>
          <a:lstStyle/>
          <a:p>
            <a:r>
              <a:rPr lang="en-US" b="0" dirty="0">
                <a:latin typeface="Arial" panose="020B0604020202020204" pitchFamily="34" charset="0"/>
                <a:cs typeface="Arial" panose="020B0604020202020204" pitchFamily="34" charset="0"/>
              </a:rPr>
              <a:t>Thermodynamic modeling enables us to move from data to designs and gain fundamental insights</a:t>
            </a:r>
          </a:p>
        </p:txBody>
      </p:sp>
      <p:sp>
        <p:nvSpPr>
          <p:cNvPr id="3" name="Slide Number Placeholder 2">
            <a:extLst>
              <a:ext uri="{FF2B5EF4-FFF2-40B4-BE49-F238E27FC236}">
                <a16:creationId xmlns:a16="http://schemas.microsoft.com/office/drawing/2014/main" id="{F09A81B1-5CAC-F34B-BEA3-B01961A6AEC4}"/>
              </a:ext>
            </a:extLst>
          </p:cNvPr>
          <p:cNvSpPr>
            <a:spLocks noGrp="1"/>
          </p:cNvSpPr>
          <p:nvPr>
            <p:ph type="sldNum" sz="quarter" idx="12"/>
          </p:nvPr>
        </p:nvSpPr>
        <p:spPr/>
        <p:txBody>
          <a:bodyPr/>
          <a:lstStyle/>
          <a:p>
            <a:fld id="{1756F3D0-7E86-AC43-9E81-92FE9637AEC8}" type="slidenum">
              <a:rPr lang="en-US" smtClean="0"/>
              <a:t>9</a:t>
            </a:fld>
            <a:endParaRPr lang="en-US"/>
          </a:p>
        </p:txBody>
      </p:sp>
      <p:pic>
        <p:nvPicPr>
          <p:cNvPr id="4" name="Picture 3">
            <a:extLst>
              <a:ext uri="{FF2B5EF4-FFF2-40B4-BE49-F238E27FC236}">
                <a16:creationId xmlns:a16="http://schemas.microsoft.com/office/drawing/2014/main" id="{4D0D49FA-5663-EB40-8A18-B5CFC1AD2368}"/>
              </a:ext>
            </a:extLst>
          </p:cNvPr>
          <p:cNvPicPr>
            <a:picLocks noChangeAspect="1"/>
          </p:cNvPicPr>
          <p:nvPr/>
        </p:nvPicPr>
        <p:blipFill>
          <a:blip r:embed="rId3"/>
          <a:stretch>
            <a:fillRect/>
          </a:stretch>
        </p:blipFill>
        <p:spPr>
          <a:xfrm>
            <a:off x="-20327" y="1192929"/>
            <a:ext cx="5486400" cy="5197642"/>
          </a:xfrm>
          <a:prstGeom prst="rect">
            <a:avLst/>
          </a:prstGeom>
        </p:spPr>
      </p:pic>
      <p:sp>
        <p:nvSpPr>
          <p:cNvPr id="6" name="TextBox 5">
            <a:extLst>
              <a:ext uri="{FF2B5EF4-FFF2-40B4-BE49-F238E27FC236}">
                <a16:creationId xmlns:a16="http://schemas.microsoft.com/office/drawing/2014/main" id="{0F481B8D-8FEB-9446-98A3-7FF4194B674A}"/>
              </a:ext>
            </a:extLst>
          </p:cNvPr>
          <p:cNvSpPr txBox="1"/>
          <p:nvPr/>
        </p:nvSpPr>
        <p:spPr>
          <a:xfrm>
            <a:off x="992203" y="798747"/>
            <a:ext cx="3154737" cy="646331"/>
          </a:xfrm>
          <a:prstGeom prst="rect">
            <a:avLst/>
          </a:prstGeom>
          <a:noFill/>
        </p:spPr>
        <p:txBody>
          <a:bodyPr wrap="square" rtlCol="0">
            <a:spAutoFit/>
          </a:bodyPr>
          <a:lstStyle/>
          <a:p>
            <a:pPr algn="ctr"/>
            <a:r>
              <a:rPr lang="en-US" b="1" dirty="0"/>
              <a:t>Monte Carlo Parameter Uncertainty Analysis</a:t>
            </a:r>
            <a:endParaRPr lang="en-US" dirty="0"/>
          </a:p>
        </p:txBody>
      </p:sp>
      <p:sp>
        <p:nvSpPr>
          <p:cNvPr id="19" name="TextBox 18">
            <a:extLst>
              <a:ext uri="{FF2B5EF4-FFF2-40B4-BE49-F238E27FC236}">
                <a16:creationId xmlns:a16="http://schemas.microsoft.com/office/drawing/2014/main" id="{81C6C8D7-E4F2-204C-A712-512B68BB1AA1}"/>
              </a:ext>
            </a:extLst>
          </p:cNvPr>
          <p:cNvSpPr txBox="1"/>
          <p:nvPr/>
        </p:nvSpPr>
        <p:spPr>
          <a:xfrm>
            <a:off x="8415975" y="793340"/>
            <a:ext cx="3570761" cy="646331"/>
          </a:xfrm>
          <a:prstGeom prst="rect">
            <a:avLst/>
          </a:prstGeom>
          <a:noFill/>
        </p:spPr>
        <p:txBody>
          <a:bodyPr wrap="square" rtlCol="0">
            <a:spAutoFit/>
          </a:bodyPr>
          <a:lstStyle/>
          <a:p>
            <a:pPr algn="ctr"/>
            <a:r>
              <a:rPr lang="en-US" b="1" dirty="0"/>
              <a:t>Uncertainty Propagation Through Process Model</a:t>
            </a:r>
            <a:endParaRPr lang="en-US" dirty="0"/>
          </a:p>
        </p:txBody>
      </p:sp>
      <p:sp>
        <p:nvSpPr>
          <p:cNvPr id="25" name="TextBox 24">
            <a:extLst>
              <a:ext uri="{FF2B5EF4-FFF2-40B4-BE49-F238E27FC236}">
                <a16:creationId xmlns:a16="http://schemas.microsoft.com/office/drawing/2014/main" id="{B1F75BDE-151E-F449-B46B-78528455DD8B}"/>
              </a:ext>
            </a:extLst>
          </p:cNvPr>
          <p:cNvSpPr txBox="1"/>
          <p:nvPr/>
        </p:nvSpPr>
        <p:spPr>
          <a:xfrm>
            <a:off x="5690795" y="4020576"/>
            <a:ext cx="6295941" cy="2400657"/>
          </a:xfrm>
          <a:prstGeom prst="round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sz="1500" b="1" dirty="0"/>
              <a:t>Observations</a:t>
            </a:r>
          </a:p>
          <a:p>
            <a:pPr marL="285750" indent="-285750">
              <a:buFont typeface="Arial" panose="020B0604020202020204" pitchFamily="34" charset="0"/>
              <a:buChar char="•"/>
              <a:defRPr/>
            </a:pPr>
            <a:r>
              <a:rPr lang="en-US" sz="1500" dirty="0"/>
              <a:t>Provides insight into</a:t>
            </a:r>
          </a:p>
          <a:p>
            <a:pPr marL="742950" lvl="1" indent="-285750">
              <a:buFont typeface="Arial" panose="020B0604020202020204" pitchFamily="34" charset="0"/>
              <a:buChar char="•"/>
              <a:defRPr/>
            </a:pPr>
            <a:r>
              <a:rPr lang="en-US" sz="1500" dirty="0"/>
              <a:t>Parameter correlation</a:t>
            </a:r>
          </a:p>
          <a:p>
            <a:pPr marL="742950" lvl="1" indent="-285750">
              <a:buFont typeface="Arial" panose="020B0604020202020204" pitchFamily="34" charset="0"/>
              <a:buChar char="•"/>
              <a:defRPr/>
            </a:pPr>
            <a:r>
              <a:rPr lang="en-US" sz="1500" dirty="0"/>
              <a:t>IL properties</a:t>
            </a:r>
          </a:p>
          <a:p>
            <a:pPr marL="742950" lvl="1" indent="-285750">
              <a:buFont typeface="Arial" panose="020B0604020202020204" pitchFamily="34" charset="0"/>
              <a:buChar char="•"/>
              <a:defRPr/>
            </a:pPr>
            <a:r>
              <a:rPr lang="en-US" sz="1500" dirty="0"/>
              <a:t>Expected ranges of process variables</a:t>
            </a:r>
          </a:p>
          <a:p>
            <a:pPr marL="285750" indent="-285750">
              <a:buFont typeface="Arial" panose="020B0604020202020204" pitchFamily="34" charset="0"/>
              <a:buChar char="•"/>
              <a:defRPr/>
            </a:pPr>
            <a:r>
              <a:rPr lang="en-US" sz="1500" dirty="0"/>
              <a:t>Important for</a:t>
            </a:r>
          </a:p>
          <a:p>
            <a:pPr marL="742950" lvl="1" indent="-285750">
              <a:buFont typeface="Arial" panose="020B0604020202020204" pitchFamily="34" charset="0"/>
              <a:buChar char="•"/>
              <a:defRPr/>
            </a:pPr>
            <a:r>
              <a:rPr lang="en-US" sz="1500" dirty="0"/>
              <a:t>Process decisions</a:t>
            </a:r>
          </a:p>
          <a:p>
            <a:pPr marL="742950" lvl="1" indent="-285750">
              <a:buFont typeface="Arial" panose="020B0604020202020204" pitchFamily="34" charset="0"/>
              <a:buChar char="•"/>
              <a:defRPr/>
            </a:pPr>
            <a:r>
              <a:rPr lang="en-US" sz="1500" dirty="0"/>
              <a:t>Determining acceptable levels of data and model accuracy</a:t>
            </a:r>
          </a:p>
          <a:p>
            <a:pPr marL="742950" lvl="1" indent="-285750">
              <a:buFont typeface="Arial" panose="020B0604020202020204" pitchFamily="34" charset="0"/>
              <a:buChar char="•"/>
              <a:defRPr/>
            </a:pPr>
            <a:r>
              <a:rPr lang="en-US" sz="1500" dirty="0"/>
              <a:t>Understanding molecular and process trade-offs </a:t>
            </a:r>
          </a:p>
        </p:txBody>
      </p:sp>
      <p:sp>
        <p:nvSpPr>
          <p:cNvPr id="45" name="Rectangle 44">
            <a:extLst>
              <a:ext uri="{FF2B5EF4-FFF2-40B4-BE49-F238E27FC236}">
                <a16:creationId xmlns:a16="http://schemas.microsoft.com/office/drawing/2014/main" id="{93727F18-9937-A047-A712-E2F8BB1201C8}"/>
              </a:ext>
            </a:extLst>
          </p:cNvPr>
          <p:cNvSpPr/>
          <p:nvPr/>
        </p:nvSpPr>
        <p:spPr>
          <a:xfrm>
            <a:off x="1393882" y="6562361"/>
            <a:ext cx="6647805" cy="246221"/>
          </a:xfrm>
          <a:prstGeom prst="rect">
            <a:avLst/>
          </a:prstGeom>
        </p:spPr>
        <p:txBody>
          <a:bodyPr wrap="square">
            <a:spAutoFit/>
          </a:bodyPr>
          <a:lstStyle/>
          <a:p>
            <a:pPr>
              <a:defRPr/>
            </a:pPr>
            <a:r>
              <a:rPr lang="en-US" sz="1000" dirty="0" err="1">
                <a:cs typeface="Times New Roman" panose="02020603050405020304" pitchFamily="18" charset="0"/>
              </a:rPr>
              <a:t>Morais</a:t>
            </a:r>
            <a:r>
              <a:rPr lang="en-US" sz="1000" dirty="0">
                <a:cs typeface="Times New Roman" panose="02020603050405020304" pitchFamily="18" charset="0"/>
              </a:rPr>
              <a:t>, A. </a:t>
            </a:r>
            <a:r>
              <a:rPr lang="en-US" sz="1000" dirty="0" err="1">
                <a:cs typeface="Times New Roman" panose="02020603050405020304" pitchFamily="18" charset="0"/>
              </a:rPr>
              <a:t>Harders</a:t>
            </a:r>
            <a:r>
              <a:rPr lang="en-US" sz="1000" dirty="0">
                <a:cs typeface="Times New Roman" panose="02020603050405020304" pitchFamily="18" charset="0"/>
              </a:rPr>
              <a:t>, A. Baca, K. Olsen, G. </a:t>
            </a:r>
            <a:r>
              <a:rPr lang="en-US" sz="1000" b="1" dirty="0" err="1">
                <a:cs typeface="Times New Roman" panose="02020603050405020304" pitchFamily="18" charset="0"/>
              </a:rPr>
              <a:t>Befort</a:t>
            </a:r>
            <a:r>
              <a:rPr lang="en-US" sz="1000" b="1" dirty="0">
                <a:cs typeface="Times New Roman" panose="02020603050405020304" pitchFamily="18" charset="0"/>
              </a:rPr>
              <a:t>, B</a:t>
            </a:r>
            <a:r>
              <a:rPr lang="en-US" sz="1000" dirty="0">
                <a:cs typeface="Times New Roman" panose="02020603050405020304" pitchFamily="18" charset="0"/>
              </a:rPr>
              <a:t>. Dowling, A. </a:t>
            </a:r>
            <a:r>
              <a:rPr lang="en-US" sz="1000" dirty="0" err="1">
                <a:cs typeface="Times New Roman" panose="02020603050405020304" pitchFamily="18" charset="0"/>
              </a:rPr>
              <a:t>Maginn</a:t>
            </a:r>
            <a:r>
              <a:rPr lang="en-US" sz="1000" dirty="0">
                <a:cs typeface="Times New Roman" panose="02020603050405020304" pitchFamily="18" charset="0"/>
              </a:rPr>
              <a:t>, E. </a:t>
            </a:r>
            <a:r>
              <a:rPr lang="en-US" sz="1000" dirty="0" err="1">
                <a:cs typeface="Times New Roman" panose="02020603050405020304" pitchFamily="18" charset="0"/>
              </a:rPr>
              <a:t>Shiflett</a:t>
            </a:r>
            <a:r>
              <a:rPr lang="en-US" sz="1000" dirty="0">
                <a:cs typeface="Times New Roman" panose="02020603050405020304" pitchFamily="18" charset="0"/>
              </a:rPr>
              <a:t>, M. </a:t>
            </a:r>
            <a:r>
              <a:rPr lang="en-US" sz="1000" i="1" dirty="0">
                <a:cs typeface="Times New Roman" panose="02020603050405020304" pitchFamily="18" charset="0"/>
              </a:rPr>
              <a:t>IECR</a:t>
            </a:r>
            <a:r>
              <a:rPr lang="en-US" sz="1000" dirty="0">
                <a:cs typeface="Times New Roman" panose="02020603050405020304" pitchFamily="18" charset="0"/>
              </a:rPr>
              <a:t>, 59(40). (2020).</a:t>
            </a:r>
          </a:p>
        </p:txBody>
      </p:sp>
      <p:pic>
        <p:nvPicPr>
          <p:cNvPr id="46" name="Content Placeholder 4">
            <a:extLst>
              <a:ext uri="{FF2B5EF4-FFF2-40B4-BE49-F238E27FC236}">
                <a16:creationId xmlns:a16="http://schemas.microsoft.com/office/drawing/2014/main" id="{6E41A785-7AD8-A745-AF05-1978D3306B72}"/>
              </a:ext>
            </a:extLst>
          </p:cNvPr>
          <p:cNvPicPr>
            <a:picLocks noChangeAspect="1"/>
          </p:cNvPicPr>
          <p:nvPr/>
        </p:nvPicPr>
        <p:blipFill rotWithShape="1">
          <a:blip r:embed="rId4"/>
          <a:srcRect t="8219" r="10030"/>
          <a:stretch/>
        </p:blipFill>
        <p:spPr>
          <a:xfrm>
            <a:off x="4615338" y="1626016"/>
            <a:ext cx="3332238" cy="2266215"/>
          </a:xfrm>
          <a:prstGeom prst="rect">
            <a:avLst/>
          </a:prstGeom>
        </p:spPr>
      </p:pic>
      <p:sp>
        <p:nvSpPr>
          <p:cNvPr id="47" name="TextBox 46">
            <a:extLst>
              <a:ext uri="{FF2B5EF4-FFF2-40B4-BE49-F238E27FC236}">
                <a16:creationId xmlns:a16="http://schemas.microsoft.com/office/drawing/2014/main" id="{49809B58-EFF1-CA4B-ACBE-20F15135412C}"/>
              </a:ext>
            </a:extLst>
          </p:cNvPr>
          <p:cNvSpPr txBox="1"/>
          <p:nvPr/>
        </p:nvSpPr>
        <p:spPr>
          <a:xfrm>
            <a:off x="4704089" y="793340"/>
            <a:ext cx="3154737" cy="646331"/>
          </a:xfrm>
          <a:prstGeom prst="rect">
            <a:avLst/>
          </a:prstGeom>
          <a:noFill/>
        </p:spPr>
        <p:txBody>
          <a:bodyPr wrap="square" rtlCol="0">
            <a:spAutoFit/>
          </a:bodyPr>
          <a:lstStyle/>
          <a:p>
            <a:pPr algn="ctr"/>
            <a:r>
              <a:rPr lang="en-US" b="1" dirty="0"/>
              <a:t>IL Critical Point Sensitivity Analyses</a:t>
            </a:r>
            <a:endParaRPr lang="en-US" dirty="0"/>
          </a:p>
        </p:txBody>
      </p:sp>
      <p:pic>
        <p:nvPicPr>
          <p:cNvPr id="49" name="Content Placeholder 5">
            <a:extLst>
              <a:ext uri="{FF2B5EF4-FFF2-40B4-BE49-F238E27FC236}">
                <a16:creationId xmlns:a16="http://schemas.microsoft.com/office/drawing/2014/main" id="{8EAC256A-E299-4B43-8222-C611FD6C0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965037" y="1439671"/>
            <a:ext cx="2472635" cy="2458705"/>
          </a:xfrm>
          <a:prstGeom prst="rect">
            <a:avLst/>
          </a:prstGeom>
          <a:ln w="12700">
            <a:noFill/>
          </a:ln>
        </p:spPr>
      </p:pic>
      <p:sp>
        <p:nvSpPr>
          <p:cNvPr id="13" name="Rectangle 12">
            <a:extLst>
              <a:ext uri="{FF2B5EF4-FFF2-40B4-BE49-F238E27FC236}">
                <a16:creationId xmlns:a16="http://schemas.microsoft.com/office/drawing/2014/main" id="{0A9ECFD7-7EE3-254D-98D3-F8DB3E1A09A8}"/>
              </a:ext>
            </a:extLst>
          </p:cNvPr>
          <p:cNvSpPr/>
          <p:nvPr/>
        </p:nvSpPr>
        <p:spPr>
          <a:xfrm>
            <a:off x="289367" y="5215745"/>
            <a:ext cx="3207419" cy="120548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69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format_template</Template>
  <TotalTime>19659</TotalTime>
  <Words>3038</Words>
  <Application>Microsoft Macintosh PowerPoint</Application>
  <PresentationFormat>Widescreen</PresentationFormat>
  <Paragraphs>603</Paragraphs>
  <Slides>21</Slides>
  <Notes>16</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2" baseType="lpstr">
      <vt:lpstr>ＭＳ Ｐゴシック</vt:lpstr>
      <vt:lpstr>Arial</vt:lpstr>
      <vt:lpstr>Calibri</vt:lpstr>
      <vt:lpstr>Cambria Math</vt:lpstr>
      <vt:lpstr>CMU Sans Serif</vt:lpstr>
      <vt:lpstr>CMU Sans Serif Medium</vt:lpstr>
      <vt:lpstr>Courier New</vt:lpstr>
      <vt:lpstr>Times New Roman</vt:lpstr>
      <vt:lpstr>Wingdings</vt:lpstr>
      <vt:lpstr>Office Theme</vt:lpstr>
      <vt:lpstr>SigmaPlotGraphicObject.13</vt:lpstr>
      <vt:lpstr>Managing Model and Data Alternatives with the Design of Ionic Liquid Enabled Separations of High Global Warming Potential Hydrofluorocarbon Refrigerants</vt:lpstr>
      <vt:lpstr>Sustainable solutions to HFC refrigerant phaseout are necessary</vt:lpstr>
      <vt:lpstr>Ionic liquids enable separations of the future</vt:lpstr>
      <vt:lpstr>PowerPoint Presentation</vt:lpstr>
      <vt:lpstr>Experimental data is available at a variety of conditions </vt:lpstr>
      <vt:lpstr>Multiple thermodynamic models are available for modeling binary solubilities for HFC and IL mixtures</vt:lpstr>
      <vt:lpstr>vdW and PR EoS  provide good fits to the experimental data</vt:lpstr>
      <vt:lpstr>vdW and PR EoS  provide good fits to the experimental data</vt:lpstr>
      <vt:lpstr>Thermodynamic modeling enables us to move from data to designs and gain fundamental insights</vt:lpstr>
      <vt:lpstr>PowerPoint Presentation</vt:lpstr>
      <vt:lpstr>Case study: Peng-Robinson EoS with temperature dependent data</vt:lpstr>
      <vt:lpstr>Traditional statistical methods aid in understanding thermodynamic model questions</vt:lpstr>
      <vt:lpstr>Models Available (Pt. 1)</vt:lpstr>
      <vt:lpstr>Models Available (Pt. 2)</vt:lpstr>
      <vt:lpstr>Model Selection: HFC-32/[emim][TF2N]</vt:lpstr>
      <vt:lpstr>Different systems give different results</vt:lpstr>
      <vt:lpstr>Statistical analysis guides model selection for HFC-32/[emim][TF2N] solubility</vt:lpstr>
      <vt:lpstr>PowerPoint Presentation</vt:lpstr>
      <vt:lpstr>Exciting opportunities for future work!</vt:lpstr>
      <vt:lpstr>Exciting opportunities for future work!</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alex@dowlinglab.org</dc:creator>
  <cp:lastModifiedBy>Microsoft Office User</cp:lastModifiedBy>
  <cp:revision>1529</cp:revision>
  <cp:lastPrinted>2021-01-25T23:57:45Z</cp:lastPrinted>
  <dcterms:created xsi:type="dcterms:W3CDTF">2018-06-25T12:14:03Z</dcterms:created>
  <dcterms:modified xsi:type="dcterms:W3CDTF">2022-04-28T20:45:46Z</dcterms:modified>
</cp:coreProperties>
</file>